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3" roundtripDataSignature="AMtx7miJi+bl6UXQrRvdGmbITHaqiOI2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7"/>
          <p:cNvSpPr/>
          <p:nvPr>
            <p:ph idx="2" type="pic"/>
          </p:nvPr>
        </p:nvSpPr>
        <p:spPr>
          <a:xfrm>
            <a:off x="1792288" y="612775"/>
            <a:ext cx="5486400" cy="4114800"/>
          </a:xfrm>
          <a:prstGeom prst="rect">
            <a:avLst/>
          </a:prstGeom>
          <a:noFill/>
          <a:ln>
            <a:noFill/>
          </a:ln>
        </p:spPr>
      </p:sp>
      <p:sp>
        <p:nvSpPr>
          <p:cNvPr id="64" name="Google Shape;64;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9.jpg"/><Relationship Id="rId7" Type="http://schemas.openxmlformats.org/officeDocument/2006/relationships/image" Target="../media/image30.jpg"/><Relationship Id="rId8"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9.png"/><Relationship Id="rId8"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23.jpg"/><Relationship Id="rId10" Type="http://schemas.openxmlformats.org/officeDocument/2006/relationships/image" Target="../media/image27.jpg"/><Relationship Id="rId9" Type="http://schemas.openxmlformats.org/officeDocument/2006/relationships/image" Target="../media/image25.jpg"/><Relationship Id="rId5" Type="http://schemas.openxmlformats.org/officeDocument/2006/relationships/image" Target="../media/image6.png"/><Relationship Id="rId6" Type="http://schemas.openxmlformats.org/officeDocument/2006/relationships/image" Target="../media/image17.jpg"/><Relationship Id="rId7" Type="http://schemas.openxmlformats.org/officeDocument/2006/relationships/image" Target="../media/image26.jpg"/><Relationship Id="rId8"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20.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jpg"/><Relationship Id="rId9"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2.jpg"/><Relationship Id="rId7" Type="http://schemas.openxmlformats.org/officeDocument/2006/relationships/image" Target="../media/image1.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9.jpg"/><Relationship Id="rId5" Type="http://schemas.openxmlformats.org/officeDocument/2006/relationships/image" Target="../media/image9.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flipH="1" rot="10726130">
            <a:off x="-9768671" y="-7038211"/>
            <a:ext cx="20946525" cy="17747419"/>
          </a:xfrm>
          <a:custGeom>
            <a:rect b="b" l="l" r="r" t="t"/>
            <a:pathLst>
              <a:path extrusionOk="0" h="17747419" w="20946525">
                <a:moveTo>
                  <a:pt x="20946525" y="0"/>
                </a:moveTo>
                <a:lnTo>
                  <a:pt x="0" y="0"/>
                </a:lnTo>
                <a:lnTo>
                  <a:pt x="0" y="17747419"/>
                </a:lnTo>
                <a:lnTo>
                  <a:pt x="20946525" y="17747419"/>
                </a:lnTo>
                <a:lnTo>
                  <a:pt x="20946525"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1"/>
          <p:cNvSpPr/>
          <p:nvPr/>
        </p:nvSpPr>
        <p:spPr>
          <a:xfrm rot="1076780">
            <a:off x="-3244002" y="3539107"/>
            <a:ext cx="12765768" cy="10816087"/>
          </a:xfrm>
          <a:custGeom>
            <a:rect b="b" l="l" r="r" t="t"/>
            <a:pathLst>
              <a:path extrusionOk="0" h="10816087" w="12765768">
                <a:moveTo>
                  <a:pt x="0" y="0"/>
                </a:moveTo>
                <a:lnTo>
                  <a:pt x="12765767" y="0"/>
                </a:lnTo>
                <a:lnTo>
                  <a:pt x="12765767" y="10816087"/>
                </a:lnTo>
                <a:lnTo>
                  <a:pt x="0" y="1081608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1"/>
          <p:cNvSpPr/>
          <p:nvPr/>
        </p:nvSpPr>
        <p:spPr>
          <a:xfrm>
            <a:off x="781447" y="8357224"/>
            <a:ext cx="1589256" cy="1589256"/>
          </a:xfrm>
          <a:custGeom>
            <a:rect b="b" l="l" r="r" t="t"/>
            <a:pathLst>
              <a:path extrusionOk="0" h="1589256" w="1589256">
                <a:moveTo>
                  <a:pt x="0" y="0"/>
                </a:moveTo>
                <a:lnTo>
                  <a:pt x="1589256" y="0"/>
                </a:lnTo>
                <a:lnTo>
                  <a:pt x="1589256" y="1589256"/>
                </a:lnTo>
                <a:lnTo>
                  <a:pt x="0" y="15892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
          <p:cNvSpPr txBox="1"/>
          <p:nvPr/>
        </p:nvSpPr>
        <p:spPr>
          <a:xfrm>
            <a:off x="5153813" y="5318738"/>
            <a:ext cx="12010237" cy="1533531"/>
          </a:xfrm>
          <a:prstGeom prst="rect">
            <a:avLst/>
          </a:prstGeom>
          <a:noFill/>
          <a:ln>
            <a:noFill/>
          </a:ln>
        </p:spPr>
        <p:txBody>
          <a:bodyPr anchorCtr="0" anchor="t" bIns="0" lIns="0" spcFirstLastPara="1" rIns="0" wrap="square" tIns="0">
            <a:spAutoFit/>
          </a:bodyPr>
          <a:lstStyle/>
          <a:p>
            <a:pPr indent="0" lvl="0" marL="0" marR="0" rtl="0" algn="r">
              <a:lnSpc>
                <a:spcPct val="140004"/>
              </a:lnSpc>
              <a:spcBef>
                <a:spcPts val="0"/>
              </a:spcBef>
              <a:spcAft>
                <a:spcPts val="0"/>
              </a:spcAft>
              <a:buNone/>
            </a:pPr>
            <a:r>
              <a:rPr b="1" lang="en-US" sz="8999">
                <a:solidFill>
                  <a:srgbClr val="3C3333"/>
                </a:solidFill>
                <a:latin typeface="Arial"/>
                <a:ea typeface="Arial"/>
                <a:cs typeface="Arial"/>
                <a:sym typeface="Arial"/>
              </a:rPr>
              <a:t>第72回 国際学生会議</a:t>
            </a:r>
            <a:endParaRPr/>
          </a:p>
        </p:txBody>
      </p:sp>
      <p:sp>
        <p:nvSpPr>
          <p:cNvPr id="88" name="Google Shape;88;p1"/>
          <p:cNvSpPr txBox="1"/>
          <p:nvPr/>
        </p:nvSpPr>
        <p:spPr>
          <a:xfrm>
            <a:off x="11158931" y="8445500"/>
            <a:ext cx="6005119" cy="587375"/>
          </a:xfrm>
          <a:prstGeom prst="rect">
            <a:avLst/>
          </a:prstGeom>
          <a:noFill/>
          <a:ln>
            <a:noFill/>
          </a:ln>
        </p:spPr>
        <p:txBody>
          <a:bodyPr anchorCtr="0" anchor="t" bIns="0" lIns="0" spcFirstLastPara="1" rIns="0" wrap="square" tIns="0">
            <a:spAutoFit/>
          </a:bodyPr>
          <a:lstStyle/>
          <a:p>
            <a:pPr indent="0" lvl="0" marL="0" marR="0" rtl="0" algn="r">
              <a:lnSpc>
                <a:spcPct val="140011"/>
              </a:lnSpc>
              <a:spcBef>
                <a:spcPts val="0"/>
              </a:spcBef>
              <a:spcAft>
                <a:spcPts val="0"/>
              </a:spcAft>
              <a:buNone/>
            </a:pPr>
            <a:r>
              <a:rPr b="1" lang="en-US" sz="3499">
                <a:solidFill>
                  <a:srgbClr val="3C3333"/>
                </a:solidFill>
                <a:latin typeface="Arial"/>
                <a:ea typeface="Arial"/>
                <a:cs typeface="Arial"/>
                <a:sym typeface="Arial"/>
              </a:rPr>
              <a:t>運営委員代表 中川瑠璃</a:t>
            </a:r>
            <a:endParaRPr/>
          </a:p>
        </p:txBody>
      </p:sp>
      <p:sp>
        <p:nvSpPr>
          <p:cNvPr id="89" name="Google Shape;89;p1"/>
          <p:cNvSpPr txBox="1"/>
          <p:nvPr/>
        </p:nvSpPr>
        <p:spPr>
          <a:xfrm>
            <a:off x="5153813" y="6861793"/>
            <a:ext cx="12010200" cy="12762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7500">
                <a:solidFill>
                  <a:srgbClr val="3C3333"/>
                </a:solidFill>
                <a:latin typeface="Arial"/>
                <a:ea typeface="Arial"/>
                <a:cs typeface="Arial"/>
                <a:sym typeface="Arial"/>
              </a:rPr>
              <a:t>協賛のご案内</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pSp>
        <p:nvGrpSpPr>
          <p:cNvPr id="223" name="Google Shape;223;p10"/>
          <p:cNvGrpSpPr/>
          <p:nvPr/>
        </p:nvGrpSpPr>
        <p:grpSpPr>
          <a:xfrm>
            <a:off x="1028700" y="3365458"/>
            <a:ext cx="7427283" cy="3232247"/>
            <a:chOff x="0" y="0"/>
            <a:chExt cx="23562310" cy="10253980"/>
          </a:xfrm>
        </p:grpSpPr>
        <p:sp>
          <p:nvSpPr>
            <p:cNvPr id="224" name="Google Shape;224;p10"/>
            <p:cNvSpPr/>
            <p:nvPr/>
          </p:nvSpPr>
          <p:spPr>
            <a:xfrm>
              <a:off x="31750" y="31750"/>
              <a:ext cx="11511280" cy="10190480"/>
            </a:xfrm>
            <a:custGeom>
              <a:rect b="b" l="l" r="r" t="t"/>
              <a:pathLst>
                <a:path extrusionOk="0" h="10190480" w="11511280">
                  <a:moveTo>
                    <a:pt x="0" y="0"/>
                  </a:moveTo>
                  <a:lnTo>
                    <a:pt x="11511280" y="0"/>
                  </a:lnTo>
                  <a:lnTo>
                    <a:pt x="11511280" y="10190480"/>
                  </a:lnTo>
                  <a:lnTo>
                    <a:pt x="0" y="10190480"/>
                  </a:lnTo>
                  <a:close/>
                </a:path>
              </a:pathLst>
            </a:custGeom>
            <a:blipFill rotWithShape="1">
              <a:blip r:embed="rId3">
                <a:alphaModFix/>
              </a:blip>
              <a:stretch>
                <a:fillRect b="0" l="-28394" r="-2839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0"/>
            <p:cNvSpPr/>
            <p:nvPr/>
          </p:nvSpPr>
          <p:spPr>
            <a:xfrm>
              <a:off x="12019280" y="31750"/>
              <a:ext cx="11511280" cy="10190480"/>
            </a:xfrm>
            <a:custGeom>
              <a:rect b="b" l="l" r="r" t="t"/>
              <a:pathLst>
                <a:path extrusionOk="0" h="10190480" w="11511280">
                  <a:moveTo>
                    <a:pt x="0" y="0"/>
                  </a:moveTo>
                  <a:lnTo>
                    <a:pt x="11511281" y="0"/>
                  </a:lnTo>
                  <a:lnTo>
                    <a:pt x="11511281" y="10190480"/>
                  </a:lnTo>
                  <a:lnTo>
                    <a:pt x="0" y="10190480"/>
                  </a:lnTo>
                  <a:close/>
                </a:path>
              </a:pathLst>
            </a:custGeom>
            <a:blipFill rotWithShape="1">
              <a:blip r:embed="rId4">
                <a:alphaModFix/>
              </a:blip>
              <a:stretch>
                <a:fillRect b="0" l="-9016" r="-901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10"/>
            <p:cNvSpPr/>
            <p:nvPr/>
          </p:nvSpPr>
          <p:spPr>
            <a:xfrm>
              <a:off x="0" y="0"/>
              <a:ext cx="11574780" cy="10253980"/>
            </a:xfrm>
            <a:custGeom>
              <a:rect b="b" l="l" r="r" t="t"/>
              <a:pathLst>
                <a:path extrusionOk="0" h="10253980" w="11574780">
                  <a:moveTo>
                    <a:pt x="11543030" y="0"/>
                  </a:moveTo>
                  <a:lnTo>
                    <a:pt x="31750" y="0"/>
                  </a:lnTo>
                  <a:cubicBezTo>
                    <a:pt x="13970" y="0"/>
                    <a:pt x="0" y="13970"/>
                    <a:pt x="0" y="31750"/>
                  </a:cubicBezTo>
                  <a:lnTo>
                    <a:pt x="0" y="10222230"/>
                  </a:lnTo>
                  <a:cubicBezTo>
                    <a:pt x="0" y="10240011"/>
                    <a:pt x="13970" y="10253980"/>
                    <a:pt x="31750" y="10253980"/>
                  </a:cubicBezTo>
                  <a:lnTo>
                    <a:pt x="11543030" y="10253980"/>
                  </a:lnTo>
                  <a:cubicBezTo>
                    <a:pt x="11560811" y="10253980"/>
                    <a:pt x="11574780" y="10240011"/>
                    <a:pt x="11574780" y="10222230"/>
                  </a:cubicBezTo>
                  <a:lnTo>
                    <a:pt x="11574780" y="31750"/>
                  </a:lnTo>
                  <a:cubicBezTo>
                    <a:pt x="11574780" y="13970"/>
                    <a:pt x="11560810" y="0"/>
                    <a:pt x="11543030" y="0"/>
                  </a:cubicBezTo>
                  <a:close/>
                  <a:moveTo>
                    <a:pt x="11511280" y="10190480"/>
                  </a:moveTo>
                  <a:lnTo>
                    <a:pt x="63500" y="10190480"/>
                  </a:lnTo>
                  <a:lnTo>
                    <a:pt x="63500" y="63500"/>
                  </a:lnTo>
                  <a:lnTo>
                    <a:pt x="11511280" y="63500"/>
                  </a:lnTo>
                  <a:lnTo>
                    <a:pt x="11511280" y="10190480"/>
                  </a:lnTo>
                  <a:close/>
                </a:path>
              </a:pathLst>
            </a:custGeom>
            <a:solidFill>
              <a:srgbClr val="00C4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0"/>
            <p:cNvSpPr/>
            <p:nvPr/>
          </p:nvSpPr>
          <p:spPr>
            <a:xfrm>
              <a:off x="11987530" y="0"/>
              <a:ext cx="11574780" cy="10253980"/>
            </a:xfrm>
            <a:custGeom>
              <a:rect b="b" l="l" r="r" t="t"/>
              <a:pathLst>
                <a:path extrusionOk="0" h="10253980" w="11574780">
                  <a:moveTo>
                    <a:pt x="11543031" y="0"/>
                  </a:moveTo>
                  <a:lnTo>
                    <a:pt x="31750" y="0"/>
                  </a:lnTo>
                  <a:cubicBezTo>
                    <a:pt x="13970" y="0"/>
                    <a:pt x="0" y="13970"/>
                    <a:pt x="0" y="31750"/>
                  </a:cubicBezTo>
                  <a:lnTo>
                    <a:pt x="0" y="10222230"/>
                  </a:lnTo>
                  <a:cubicBezTo>
                    <a:pt x="0" y="10240011"/>
                    <a:pt x="13970" y="10253980"/>
                    <a:pt x="31750" y="10253980"/>
                  </a:cubicBezTo>
                  <a:lnTo>
                    <a:pt x="11543031" y="10253980"/>
                  </a:lnTo>
                  <a:cubicBezTo>
                    <a:pt x="11560811" y="10253980"/>
                    <a:pt x="11574781" y="10240011"/>
                    <a:pt x="11574781" y="10222230"/>
                  </a:cubicBezTo>
                  <a:lnTo>
                    <a:pt x="11574781" y="31750"/>
                  </a:lnTo>
                  <a:cubicBezTo>
                    <a:pt x="11574781" y="13970"/>
                    <a:pt x="11560809" y="0"/>
                    <a:pt x="11543031" y="0"/>
                  </a:cubicBezTo>
                  <a:close/>
                  <a:moveTo>
                    <a:pt x="11511281" y="10190480"/>
                  </a:moveTo>
                  <a:lnTo>
                    <a:pt x="63500" y="10190480"/>
                  </a:lnTo>
                  <a:lnTo>
                    <a:pt x="63500" y="63500"/>
                  </a:lnTo>
                  <a:lnTo>
                    <a:pt x="11511281" y="63500"/>
                  </a:lnTo>
                  <a:lnTo>
                    <a:pt x="11511281" y="10190480"/>
                  </a:lnTo>
                  <a:close/>
                </a:path>
              </a:pathLst>
            </a:custGeom>
            <a:solidFill>
              <a:srgbClr val="00C4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8" name="Google Shape;228;p10"/>
          <p:cNvGrpSpPr/>
          <p:nvPr/>
        </p:nvGrpSpPr>
        <p:grpSpPr>
          <a:xfrm>
            <a:off x="735753" y="542134"/>
            <a:ext cx="10344899" cy="837401"/>
            <a:chOff x="0" y="-104775"/>
            <a:chExt cx="13793200" cy="1116534"/>
          </a:xfrm>
        </p:grpSpPr>
        <p:sp>
          <p:nvSpPr>
            <p:cNvPr id="229" name="Google Shape;229;p10"/>
            <p:cNvSpPr/>
            <p:nvPr/>
          </p:nvSpPr>
          <p:spPr>
            <a:xfrm>
              <a:off x="0" y="348185"/>
              <a:ext cx="781192" cy="391590"/>
            </a:xfrm>
            <a:custGeom>
              <a:rect b="b" l="l" r="r" t="t"/>
              <a:pathLst>
                <a:path extrusionOk="0" h="391590" w="781192">
                  <a:moveTo>
                    <a:pt x="0" y="0"/>
                  </a:moveTo>
                  <a:lnTo>
                    <a:pt x="781192" y="0"/>
                  </a:lnTo>
                  <a:lnTo>
                    <a:pt x="781192" y="391590"/>
                  </a:lnTo>
                  <a:lnTo>
                    <a:pt x="0" y="3915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0"/>
            <p:cNvSpPr txBox="1"/>
            <p:nvPr/>
          </p:nvSpPr>
          <p:spPr>
            <a:xfrm>
              <a:off x="1258543" y="-104775"/>
              <a:ext cx="12534657" cy="111653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活動概要</a:t>
              </a:r>
              <a:endParaRPr/>
            </a:p>
          </p:txBody>
        </p:sp>
      </p:grpSp>
      <p:grpSp>
        <p:nvGrpSpPr>
          <p:cNvPr id="231" name="Google Shape;231;p10"/>
          <p:cNvGrpSpPr/>
          <p:nvPr/>
        </p:nvGrpSpPr>
        <p:grpSpPr>
          <a:xfrm>
            <a:off x="9832017" y="3365458"/>
            <a:ext cx="7427283" cy="3232247"/>
            <a:chOff x="0" y="0"/>
            <a:chExt cx="23562310" cy="10253980"/>
          </a:xfrm>
        </p:grpSpPr>
        <p:sp>
          <p:nvSpPr>
            <p:cNvPr id="232" name="Google Shape;232;p10"/>
            <p:cNvSpPr/>
            <p:nvPr/>
          </p:nvSpPr>
          <p:spPr>
            <a:xfrm>
              <a:off x="31750" y="31750"/>
              <a:ext cx="11511280" cy="10190480"/>
            </a:xfrm>
            <a:custGeom>
              <a:rect b="b" l="l" r="r" t="t"/>
              <a:pathLst>
                <a:path extrusionOk="0" h="10190480" w="11511280">
                  <a:moveTo>
                    <a:pt x="0" y="0"/>
                  </a:moveTo>
                  <a:lnTo>
                    <a:pt x="11511280" y="0"/>
                  </a:lnTo>
                  <a:lnTo>
                    <a:pt x="11511280" y="10190480"/>
                  </a:lnTo>
                  <a:lnTo>
                    <a:pt x="0" y="10190480"/>
                  </a:lnTo>
                  <a:close/>
                </a:path>
              </a:pathLst>
            </a:custGeom>
            <a:blipFill rotWithShape="1">
              <a:blip r:embed="rId6">
                <a:alphaModFix/>
              </a:blip>
              <a:stretch>
                <a:fillRect b="0" l="-16514" r="-1651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0"/>
            <p:cNvSpPr/>
            <p:nvPr/>
          </p:nvSpPr>
          <p:spPr>
            <a:xfrm>
              <a:off x="12019280" y="31750"/>
              <a:ext cx="11511280" cy="10190480"/>
            </a:xfrm>
            <a:custGeom>
              <a:rect b="b" l="l" r="r" t="t"/>
              <a:pathLst>
                <a:path extrusionOk="0" h="10190480" w="11511280">
                  <a:moveTo>
                    <a:pt x="0" y="0"/>
                  </a:moveTo>
                  <a:lnTo>
                    <a:pt x="11511281" y="0"/>
                  </a:lnTo>
                  <a:lnTo>
                    <a:pt x="11511281" y="10190480"/>
                  </a:lnTo>
                  <a:lnTo>
                    <a:pt x="0" y="10190480"/>
                  </a:lnTo>
                  <a:close/>
                </a:path>
              </a:pathLst>
            </a:custGeom>
            <a:blipFill rotWithShape="1">
              <a:blip r:embed="rId7">
                <a:alphaModFix/>
              </a:blip>
              <a:stretch>
                <a:fillRect b="0" l="-28784" r="-2878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0"/>
            <p:cNvSpPr/>
            <p:nvPr/>
          </p:nvSpPr>
          <p:spPr>
            <a:xfrm>
              <a:off x="0" y="0"/>
              <a:ext cx="11574780" cy="10253980"/>
            </a:xfrm>
            <a:custGeom>
              <a:rect b="b" l="l" r="r" t="t"/>
              <a:pathLst>
                <a:path extrusionOk="0" h="10253980" w="11574780">
                  <a:moveTo>
                    <a:pt x="11543030" y="0"/>
                  </a:moveTo>
                  <a:lnTo>
                    <a:pt x="31750" y="0"/>
                  </a:lnTo>
                  <a:cubicBezTo>
                    <a:pt x="13970" y="0"/>
                    <a:pt x="0" y="13970"/>
                    <a:pt x="0" y="31750"/>
                  </a:cubicBezTo>
                  <a:lnTo>
                    <a:pt x="0" y="10222230"/>
                  </a:lnTo>
                  <a:cubicBezTo>
                    <a:pt x="0" y="10240011"/>
                    <a:pt x="13970" y="10253980"/>
                    <a:pt x="31750" y="10253980"/>
                  </a:cubicBezTo>
                  <a:lnTo>
                    <a:pt x="11543030" y="10253980"/>
                  </a:lnTo>
                  <a:cubicBezTo>
                    <a:pt x="11560811" y="10253980"/>
                    <a:pt x="11574780" y="10240011"/>
                    <a:pt x="11574780" y="10222230"/>
                  </a:cubicBezTo>
                  <a:lnTo>
                    <a:pt x="11574780" y="31750"/>
                  </a:lnTo>
                  <a:cubicBezTo>
                    <a:pt x="11574780" y="13970"/>
                    <a:pt x="11560810" y="0"/>
                    <a:pt x="11543030" y="0"/>
                  </a:cubicBezTo>
                  <a:close/>
                  <a:moveTo>
                    <a:pt x="11511280" y="10190480"/>
                  </a:moveTo>
                  <a:lnTo>
                    <a:pt x="63500" y="10190480"/>
                  </a:lnTo>
                  <a:lnTo>
                    <a:pt x="63500" y="63500"/>
                  </a:lnTo>
                  <a:lnTo>
                    <a:pt x="11511280" y="63500"/>
                  </a:lnTo>
                  <a:lnTo>
                    <a:pt x="11511280" y="10190480"/>
                  </a:lnTo>
                  <a:close/>
                </a:path>
              </a:pathLst>
            </a:custGeom>
            <a:solidFill>
              <a:srgbClr val="00C4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10"/>
            <p:cNvSpPr/>
            <p:nvPr/>
          </p:nvSpPr>
          <p:spPr>
            <a:xfrm>
              <a:off x="11987530" y="0"/>
              <a:ext cx="11574780" cy="10253980"/>
            </a:xfrm>
            <a:custGeom>
              <a:rect b="b" l="l" r="r" t="t"/>
              <a:pathLst>
                <a:path extrusionOk="0" h="10253980" w="11574780">
                  <a:moveTo>
                    <a:pt x="11543031" y="0"/>
                  </a:moveTo>
                  <a:lnTo>
                    <a:pt x="31750" y="0"/>
                  </a:lnTo>
                  <a:cubicBezTo>
                    <a:pt x="13970" y="0"/>
                    <a:pt x="0" y="13970"/>
                    <a:pt x="0" y="31750"/>
                  </a:cubicBezTo>
                  <a:lnTo>
                    <a:pt x="0" y="10222230"/>
                  </a:lnTo>
                  <a:cubicBezTo>
                    <a:pt x="0" y="10240011"/>
                    <a:pt x="13970" y="10253980"/>
                    <a:pt x="31750" y="10253980"/>
                  </a:cubicBezTo>
                  <a:lnTo>
                    <a:pt x="11543031" y="10253980"/>
                  </a:lnTo>
                  <a:cubicBezTo>
                    <a:pt x="11560811" y="10253980"/>
                    <a:pt x="11574781" y="10240011"/>
                    <a:pt x="11574781" y="10222230"/>
                  </a:cubicBezTo>
                  <a:lnTo>
                    <a:pt x="11574781" y="31750"/>
                  </a:lnTo>
                  <a:cubicBezTo>
                    <a:pt x="11574781" y="13970"/>
                    <a:pt x="11560809" y="0"/>
                    <a:pt x="11543031" y="0"/>
                  </a:cubicBezTo>
                  <a:close/>
                  <a:moveTo>
                    <a:pt x="11511281" y="10190480"/>
                  </a:moveTo>
                  <a:lnTo>
                    <a:pt x="63500" y="10190480"/>
                  </a:lnTo>
                  <a:lnTo>
                    <a:pt x="63500" y="63500"/>
                  </a:lnTo>
                  <a:lnTo>
                    <a:pt x="11511281" y="63500"/>
                  </a:lnTo>
                  <a:lnTo>
                    <a:pt x="11511281" y="10190480"/>
                  </a:lnTo>
                  <a:close/>
                </a:path>
              </a:pathLst>
            </a:custGeom>
            <a:solidFill>
              <a:srgbClr val="00C4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6" name="Google Shape;236;p10"/>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0"/>
          <p:cNvSpPr txBox="1"/>
          <p:nvPr/>
        </p:nvSpPr>
        <p:spPr>
          <a:xfrm>
            <a:off x="2740678" y="1960740"/>
            <a:ext cx="4003328" cy="109029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政策提言書</a:t>
            </a:r>
            <a:endParaRPr/>
          </a:p>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Policy Proposal</a:t>
            </a:r>
            <a:endParaRPr/>
          </a:p>
        </p:txBody>
      </p:sp>
      <p:sp>
        <p:nvSpPr>
          <p:cNvPr id="238" name="Google Shape;238;p10"/>
          <p:cNvSpPr txBox="1"/>
          <p:nvPr/>
        </p:nvSpPr>
        <p:spPr>
          <a:xfrm>
            <a:off x="11321273" y="1960740"/>
            <a:ext cx="4448770" cy="109029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文化体験イベント</a:t>
            </a:r>
            <a:endParaRPr/>
          </a:p>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Culture Exchange</a:t>
            </a:r>
            <a:endParaRPr/>
          </a:p>
        </p:txBody>
      </p:sp>
      <p:sp>
        <p:nvSpPr>
          <p:cNvPr id="239" name="Google Shape;239;p10"/>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10"/>
          <p:cNvSpPr txBox="1"/>
          <p:nvPr/>
        </p:nvSpPr>
        <p:spPr>
          <a:xfrm>
            <a:off x="1075603" y="6741795"/>
            <a:ext cx="7333477" cy="18878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4D4B4B"/>
                </a:solidFill>
                <a:latin typeface="Arial"/>
                <a:ea typeface="Arial"/>
                <a:cs typeface="Arial"/>
                <a:sym typeface="Arial"/>
              </a:rPr>
              <a:t>各国・地域から集まった学生が、平和・ジェンダー・環境・テクノロジーなどの社会課題について議論し、</a:t>
            </a:r>
            <a:endParaRPr/>
          </a:p>
          <a:p>
            <a:pPr indent="0" lvl="0" marL="0" marR="0" rtl="0" algn="ctr">
              <a:lnSpc>
                <a:spcPct val="140000"/>
              </a:lnSpc>
              <a:spcBef>
                <a:spcPts val="0"/>
              </a:spcBef>
              <a:spcAft>
                <a:spcPts val="0"/>
              </a:spcAft>
              <a:buNone/>
            </a:pPr>
            <a:r>
              <a:rPr lang="en-US" sz="1800">
                <a:solidFill>
                  <a:srgbClr val="4D4B4B"/>
                </a:solidFill>
                <a:latin typeface="Arial"/>
                <a:ea typeface="Arial"/>
                <a:cs typeface="Arial"/>
                <a:sym typeface="Arial"/>
              </a:rPr>
              <a:t>その成果を政策提言書としてまとめます。</a:t>
            </a:r>
            <a:endParaRPr/>
          </a:p>
          <a:p>
            <a:pPr indent="0" lvl="0" marL="0" marR="0" rtl="0" algn="ctr">
              <a:lnSpc>
                <a:spcPct val="140000"/>
              </a:lnSpc>
              <a:spcBef>
                <a:spcPts val="0"/>
              </a:spcBef>
              <a:spcAft>
                <a:spcPts val="0"/>
              </a:spcAft>
              <a:buNone/>
            </a:pPr>
            <a:r>
              <a:rPr lang="en-US" sz="1800">
                <a:solidFill>
                  <a:srgbClr val="4D4B4B"/>
                </a:solidFill>
                <a:latin typeface="Arial"/>
                <a:ea typeface="Arial"/>
                <a:cs typeface="Arial"/>
                <a:sym typeface="Arial"/>
              </a:rPr>
              <a:t>専門家からの講義や多国籍チームでのディスカッションを通じて、若者の視点から現実的で創造的な解決策を</a:t>
            </a:r>
            <a:endParaRPr/>
          </a:p>
          <a:p>
            <a:pPr indent="0" lvl="0" marL="0" marR="0" rtl="0" algn="ctr">
              <a:lnSpc>
                <a:spcPct val="140000"/>
              </a:lnSpc>
              <a:spcBef>
                <a:spcPts val="0"/>
              </a:spcBef>
              <a:spcAft>
                <a:spcPts val="0"/>
              </a:spcAft>
              <a:buNone/>
            </a:pPr>
            <a:r>
              <a:rPr lang="en-US" sz="1800">
                <a:solidFill>
                  <a:srgbClr val="4D4B4B"/>
                </a:solidFill>
                <a:latin typeface="Arial"/>
                <a:ea typeface="Arial"/>
                <a:cs typeface="Arial"/>
                <a:sym typeface="Arial"/>
              </a:rPr>
              <a:t>生み出すプロセスです。</a:t>
            </a:r>
            <a:endParaRPr/>
          </a:p>
        </p:txBody>
      </p:sp>
      <p:sp>
        <p:nvSpPr>
          <p:cNvPr id="241" name="Google Shape;241;p10"/>
          <p:cNvSpPr txBox="1"/>
          <p:nvPr/>
        </p:nvSpPr>
        <p:spPr>
          <a:xfrm>
            <a:off x="9832017" y="6898957"/>
            <a:ext cx="7427283" cy="15735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800">
                <a:solidFill>
                  <a:srgbClr val="4D4B4B"/>
                </a:solidFill>
                <a:latin typeface="Arial"/>
                <a:ea typeface="Arial"/>
                <a:cs typeface="Arial"/>
                <a:sym typeface="Arial"/>
              </a:rPr>
              <a:t>日本文化の体験に加えて、その年の海外参加者が自国の文化を紹介する交流プログラムを行っています。</a:t>
            </a:r>
            <a:endParaRPr/>
          </a:p>
          <a:p>
            <a:pPr indent="0" lvl="0" marL="0" marR="0" rtl="0" algn="ctr">
              <a:lnSpc>
                <a:spcPct val="140000"/>
              </a:lnSpc>
              <a:spcBef>
                <a:spcPts val="0"/>
              </a:spcBef>
              <a:spcAft>
                <a:spcPts val="0"/>
              </a:spcAft>
              <a:buNone/>
            </a:pPr>
            <a:r>
              <a:rPr lang="en-US" sz="1800">
                <a:solidFill>
                  <a:srgbClr val="4D4B4B"/>
                </a:solidFill>
                <a:latin typeface="Arial"/>
                <a:ea typeface="Arial"/>
                <a:cs typeface="Arial"/>
                <a:sym typeface="Arial"/>
              </a:rPr>
              <a:t>伝統衣装・食文化・踊り・言語など、互いの文化を</a:t>
            </a:r>
            <a:endParaRPr/>
          </a:p>
          <a:p>
            <a:pPr indent="0" lvl="0" marL="0" marR="0" rtl="0" algn="ctr">
              <a:lnSpc>
                <a:spcPct val="140000"/>
              </a:lnSpc>
              <a:spcBef>
                <a:spcPts val="0"/>
              </a:spcBef>
              <a:spcAft>
                <a:spcPts val="0"/>
              </a:spcAft>
              <a:buNone/>
            </a:pPr>
            <a:r>
              <a:rPr lang="en-US" sz="1800">
                <a:solidFill>
                  <a:srgbClr val="4D4B4B"/>
                </a:solidFill>
                <a:latin typeface="Arial"/>
                <a:ea typeface="Arial"/>
                <a:cs typeface="Arial"/>
                <a:sym typeface="Arial"/>
              </a:rPr>
              <a:t>実際に「体験」し合うことで、多様性への理解が深まり、</a:t>
            </a:r>
            <a:endParaRPr/>
          </a:p>
          <a:p>
            <a:pPr indent="0" lvl="0" marL="0" marR="0" rtl="0" algn="ctr">
              <a:lnSpc>
                <a:spcPct val="140000"/>
              </a:lnSpc>
              <a:spcBef>
                <a:spcPts val="0"/>
              </a:spcBef>
              <a:spcAft>
                <a:spcPts val="0"/>
              </a:spcAft>
              <a:buNone/>
            </a:pPr>
            <a:r>
              <a:rPr lang="en-US" sz="1800">
                <a:solidFill>
                  <a:srgbClr val="4D4B4B"/>
                </a:solidFill>
                <a:latin typeface="Arial"/>
                <a:ea typeface="Arial"/>
                <a:cs typeface="Arial"/>
                <a:sym typeface="Arial"/>
              </a:rPr>
              <a:t>国籍を越えた強いつながりが生まれます。</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1"/>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1"/>
          <p:cNvSpPr txBox="1"/>
          <p:nvPr/>
        </p:nvSpPr>
        <p:spPr>
          <a:xfrm>
            <a:off x="1679661" y="515940"/>
            <a:ext cx="9400993"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活動概要</a:t>
            </a:r>
            <a:endParaRPr/>
          </a:p>
        </p:txBody>
      </p:sp>
      <p:sp>
        <p:nvSpPr>
          <p:cNvPr id="248" name="Google Shape;248;p11"/>
          <p:cNvSpPr txBox="1"/>
          <p:nvPr/>
        </p:nvSpPr>
        <p:spPr>
          <a:xfrm>
            <a:off x="1679661" y="1684901"/>
            <a:ext cx="2336676"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lang="en-US" sz="3999">
                <a:solidFill>
                  <a:srgbClr val="4D4B4B"/>
                </a:solidFill>
                <a:latin typeface="Arial"/>
                <a:ea typeface="Arial"/>
                <a:cs typeface="Arial"/>
                <a:sym typeface="Arial"/>
              </a:rPr>
              <a:t>活動実績</a:t>
            </a:r>
            <a:endParaRPr/>
          </a:p>
        </p:txBody>
      </p:sp>
      <p:sp>
        <p:nvSpPr>
          <p:cNvPr id="249" name="Google Shape;249;p11"/>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1"/>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1"/>
          <p:cNvSpPr txBox="1"/>
          <p:nvPr/>
        </p:nvSpPr>
        <p:spPr>
          <a:xfrm>
            <a:off x="1930974" y="2492031"/>
            <a:ext cx="577988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4D4B4B"/>
                </a:solidFill>
                <a:latin typeface="Arial"/>
                <a:ea typeface="Arial"/>
                <a:cs typeface="Arial"/>
                <a:sym typeface="Arial"/>
              </a:rPr>
              <a:t>【 第70 回 国 際 学 生 会 議 】</a:t>
            </a:r>
            <a:endParaRPr/>
          </a:p>
        </p:txBody>
      </p:sp>
      <p:sp>
        <p:nvSpPr>
          <p:cNvPr id="252" name="Google Shape;252;p11"/>
          <p:cNvSpPr txBox="1"/>
          <p:nvPr/>
        </p:nvSpPr>
        <p:spPr>
          <a:xfrm>
            <a:off x="1679649" y="3101015"/>
            <a:ext cx="11989800" cy="29547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a:solidFill>
                  <a:srgbClr val="4D4B4B"/>
                </a:solidFill>
                <a:latin typeface="Arial"/>
                <a:ea typeface="Arial"/>
                <a:cs typeface="Arial"/>
                <a:sym typeface="Arial"/>
              </a:rPr>
              <a:t>事前招集会：2024年5月15日〜16日の2日間</a:t>
            </a:r>
            <a:endParaRPr/>
          </a:p>
          <a:p>
            <a:pPr indent="0" lvl="0" marL="0" marR="0" rtl="0" algn="l">
              <a:lnSpc>
                <a:spcPct val="139958"/>
              </a:lnSpc>
              <a:spcBef>
                <a:spcPts val="0"/>
              </a:spcBef>
              <a:spcAft>
                <a:spcPts val="0"/>
              </a:spcAft>
              <a:buNone/>
            </a:pPr>
            <a:r>
              <a:rPr lang="en-US" sz="2400">
                <a:solidFill>
                  <a:srgbClr val="4D4B4B"/>
                </a:solidFill>
                <a:latin typeface="Arial"/>
                <a:ea typeface="Arial"/>
                <a:cs typeface="Arial"/>
                <a:sym typeface="Arial"/>
              </a:rPr>
              <a:t>ISC Online Events：2024年5月17日〜8月13日の約3ヶ月</a:t>
            </a:r>
            <a:endParaRPr/>
          </a:p>
          <a:p>
            <a:pPr indent="0" lvl="0" marL="0" marR="0" rtl="0" algn="l">
              <a:lnSpc>
                <a:spcPct val="139958"/>
              </a:lnSpc>
              <a:spcBef>
                <a:spcPts val="0"/>
              </a:spcBef>
              <a:spcAft>
                <a:spcPts val="0"/>
              </a:spcAft>
              <a:buNone/>
            </a:pPr>
            <a:r>
              <a:rPr lang="en-US" sz="2400">
                <a:solidFill>
                  <a:srgbClr val="4D4B4B"/>
                </a:solidFill>
                <a:latin typeface="Arial"/>
                <a:ea typeface="Arial"/>
                <a:cs typeface="Arial"/>
                <a:sym typeface="Arial"/>
              </a:rPr>
              <a:t>（両イベントともオンラインにて開催）</a:t>
            </a:r>
            <a:endParaRPr/>
          </a:p>
          <a:p>
            <a:pPr indent="0" lvl="0" marL="0" marR="0" rtl="0" algn="l">
              <a:lnSpc>
                <a:spcPct val="139958"/>
              </a:lnSpc>
              <a:spcBef>
                <a:spcPts val="0"/>
              </a:spcBef>
              <a:spcAft>
                <a:spcPts val="0"/>
              </a:spcAft>
              <a:buNone/>
            </a:pPr>
            <a:r>
              <a:rPr lang="en-US" sz="2400">
                <a:solidFill>
                  <a:srgbClr val="4D4B4B"/>
                </a:solidFill>
                <a:latin typeface="Arial"/>
                <a:ea typeface="Arial"/>
                <a:cs typeface="Arial"/>
                <a:sym typeface="Arial"/>
              </a:rPr>
              <a:t>本会議：2024年8月14日〜2024年8月20日の7日間</a:t>
            </a:r>
            <a:endParaRPr/>
          </a:p>
          <a:p>
            <a:pPr indent="0" lvl="0" marL="0" marR="0" rtl="0" algn="l">
              <a:lnSpc>
                <a:spcPct val="139958"/>
              </a:lnSpc>
              <a:spcBef>
                <a:spcPts val="0"/>
              </a:spcBef>
              <a:spcAft>
                <a:spcPts val="0"/>
              </a:spcAft>
              <a:buNone/>
            </a:pPr>
            <a:r>
              <a:rPr b="1" lang="en-US" sz="2400">
                <a:solidFill>
                  <a:srgbClr val="4D4B4B"/>
                </a:solidFill>
                <a:latin typeface="Arial"/>
                <a:ea typeface="Arial"/>
                <a:cs typeface="Arial"/>
                <a:sym typeface="Arial"/>
              </a:rPr>
              <a:t>参加人数</a:t>
            </a:r>
            <a:endParaRPr/>
          </a:p>
          <a:p>
            <a:pPr indent="0" lvl="0" marL="0" marR="0" rtl="0" algn="l">
              <a:lnSpc>
                <a:spcPct val="139958"/>
              </a:lnSpc>
              <a:spcBef>
                <a:spcPts val="0"/>
              </a:spcBef>
              <a:spcAft>
                <a:spcPts val="0"/>
              </a:spcAft>
              <a:buNone/>
            </a:pPr>
            <a:r>
              <a:rPr lang="en-US" sz="2400">
                <a:solidFill>
                  <a:srgbClr val="4D4B4B"/>
                </a:solidFill>
                <a:latin typeface="Arial"/>
                <a:ea typeface="Arial"/>
                <a:cs typeface="Arial"/>
                <a:sym typeface="Arial"/>
              </a:rPr>
              <a:t>日本在学学生 22名 海外在学学生 4名 実行委員人数 7名 テーブルチーフ 4名</a:t>
            </a:r>
            <a:endParaRPr/>
          </a:p>
        </p:txBody>
      </p:sp>
      <p:sp>
        <p:nvSpPr>
          <p:cNvPr id="253" name="Google Shape;253;p11"/>
          <p:cNvSpPr txBox="1"/>
          <p:nvPr/>
        </p:nvSpPr>
        <p:spPr>
          <a:xfrm>
            <a:off x="1931024" y="6400055"/>
            <a:ext cx="57798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4D4B4B"/>
                </a:solidFill>
                <a:latin typeface="Arial"/>
                <a:ea typeface="Arial"/>
                <a:cs typeface="Arial"/>
                <a:sym typeface="Arial"/>
              </a:rPr>
              <a:t>【 第71 回 国 際 学 生 会 議 】</a:t>
            </a:r>
            <a:endParaRPr/>
          </a:p>
        </p:txBody>
      </p:sp>
      <p:sp>
        <p:nvSpPr>
          <p:cNvPr id="254" name="Google Shape;254;p11"/>
          <p:cNvSpPr txBox="1"/>
          <p:nvPr/>
        </p:nvSpPr>
        <p:spPr>
          <a:xfrm>
            <a:off x="1679649" y="6864185"/>
            <a:ext cx="11989800" cy="29547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a:solidFill>
                  <a:srgbClr val="4D4B4B"/>
                </a:solidFill>
                <a:latin typeface="Arial"/>
                <a:ea typeface="Arial"/>
                <a:cs typeface="Arial"/>
                <a:sym typeface="Arial"/>
              </a:rPr>
              <a:t>事前招集会：2025年7月15日〜16日の2日間</a:t>
            </a:r>
            <a:endParaRPr/>
          </a:p>
          <a:p>
            <a:pPr indent="0" lvl="0" marL="0" marR="0" rtl="0" algn="l">
              <a:lnSpc>
                <a:spcPct val="139958"/>
              </a:lnSpc>
              <a:spcBef>
                <a:spcPts val="0"/>
              </a:spcBef>
              <a:spcAft>
                <a:spcPts val="0"/>
              </a:spcAft>
              <a:buNone/>
            </a:pPr>
            <a:r>
              <a:rPr lang="en-US" sz="2400">
                <a:solidFill>
                  <a:srgbClr val="4D4B4B"/>
                </a:solidFill>
                <a:latin typeface="Arial"/>
                <a:ea typeface="Arial"/>
                <a:cs typeface="Arial"/>
                <a:sym typeface="Arial"/>
              </a:rPr>
              <a:t>ISC Online Events：2025年5月17日〜8月13日の約3ヶ月</a:t>
            </a:r>
            <a:endParaRPr/>
          </a:p>
          <a:p>
            <a:pPr indent="0" lvl="0" marL="0" marR="0" rtl="0" algn="l">
              <a:lnSpc>
                <a:spcPct val="139958"/>
              </a:lnSpc>
              <a:spcBef>
                <a:spcPts val="0"/>
              </a:spcBef>
              <a:spcAft>
                <a:spcPts val="0"/>
              </a:spcAft>
              <a:buNone/>
            </a:pPr>
            <a:r>
              <a:rPr lang="en-US" sz="2400">
                <a:solidFill>
                  <a:srgbClr val="4D4B4B"/>
                </a:solidFill>
                <a:latin typeface="Arial"/>
                <a:ea typeface="Arial"/>
                <a:cs typeface="Arial"/>
                <a:sym typeface="Arial"/>
              </a:rPr>
              <a:t>（両イベントともオンラインにて開催）</a:t>
            </a:r>
            <a:endParaRPr/>
          </a:p>
          <a:p>
            <a:pPr indent="0" lvl="0" marL="0" marR="0" rtl="0" algn="l">
              <a:lnSpc>
                <a:spcPct val="139958"/>
              </a:lnSpc>
              <a:spcBef>
                <a:spcPts val="0"/>
              </a:spcBef>
              <a:spcAft>
                <a:spcPts val="0"/>
              </a:spcAft>
              <a:buNone/>
            </a:pPr>
            <a:r>
              <a:rPr lang="en-US" sz="2400">
                <a:solidFill>
                  <a:srgbClr val="4D4B4B"/>
                </a:solidFill>
                <a:latin typeface="Arial"/>
                <a:ea typeface="Arial"/>
                <a:cs typeface="Arial"/>
                <a:sym typeface="Arial"/>
              </a:rPr>
              <a:t>本会議：2025年8月23〜2025年8月31日の9日間</a:t>
            </a:r>
            <a:endParaRPr/>
          </a:p>
          <a:p>
            <a:pPr indent="0" lvl="0" marL="0" marR="0" rtl="0" algn="l">
              <a:lnSpc>
                <a:spcPct val="139958"/>
              </a:lnSpc>
              <a:spcBef>
                <a:spcPts val="0"/>
              </a:spcBef>
              <a:spcAft>
                <a:spcPts val="0"/>
              </a:spcAft>
              <a:buNone/>
            </a:pPr>
            <a:r>
              <a:rPr b="1" lang="en-US" sz="2400">
                <a:solidFill>
                  <a:srgbClr val="4D4B4B"/>
                </a:solidFill>
                <a:latin typeface="Arial"/>
                <a:ea typeface="Arial"/>
                <a:cs typeface="Arial"/>
                <a:sym typeface="Arial"/>
              </a:rPr>
              <a:t>参加人数</a:t>
            </a:r>
            <a:endParaRPr/>
          </a:p>
          <a:p>
            <a:pPr indent="0" lvl="0" marL="0" marR="0" rtl="0" algn="l">
              <a:lnSpc>
                <a:spcPct val="139958"/>
              </a:lnSpc>
              <a:spcBef>
                <a:spcPts val="0"/>
              </a:spcBef>
              <a:spcAft>
                <a:spcPts val="0"/>
              </a:spcAft>
              <a:buNone/>
            </a:pPr>
            <a:r>
              <a:rPr lang="en-US" sz="2400">
                <a:solidFill>
                  <a:srgbClr val="4D4B4B"/>
                </a:solidFill>
                <a:latin typeface="Arial"/>
                <a:ea typeface="Arial"/>
                <a:cs typeface="Arial"/>
                <a:sym typeface="Arial"/>
              </a:rPr>
              <a:t>日本在学学生 11名 海外在学学生 2名 実行委員人数 4名 テーブルチーフ 4名</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2"/>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2"/>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2"/>
          <p:cNvSpPr/>
          <p:nvPr/>
        </p:nvSpPr>
        <p:spPr>
          <a:xfrm>
            <a:off x="3192199" y="2473332"/>
            <a:ext cx="10972993" cy="6784968"/>
          </a:xfrm>
          <a:custGeom>
            <a:rect b="b" l="l" r="r" t="t"/>
            <a:pathLst>
              <a:path extrusionOk="0" h="6784968" w="10972993">
                <a:moveTo>
                  <a:pt x="0" y="0"/>
                </a:moveTo>
                <a:lnTo>
                  <a:pt x="10972994" y="0"/>
                </a:lnTo>
                <a:lnTo>
                  <a:pt x="10972994" y="6784968"/>
                </a:lnTo>
                <a:lnTo>
                  <a:pt x="0" y="678496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2" name="Google Shape;262;p12"/>
          <p:cNvGrpSpPr/>
          <p:nvPr/>
        </p:nvGrpSpPr>
        <p:grpSpPr>
          <a:xfrm>
            <a:off x="12638002" y="1234873"/>
            <a:ext cx="652743" cy="467379"/>
            <a:chOff x="0" y="-38100"/>
            <a:chExt cx="171916" cy="123095"/>
          </a:xfrm>
        </p:grpSpPr>
        <p:sp>
          <p:nvSpPr>
            <p:cNvPr id="263" name="Google Shape;263;p12"/>
            <p:cNvSpPr/>
            <p:nvPr/>
          </p:nvSpPr>
          <p:spPr>
            <a:xfrm>
              <a:off x="0" y="0"/>
              <a:ext cx="171916" cy="84995"/>
            </a:xfrm>
            <a:custGeom>
              <a:rect b="b" l="l" r="r" t="t"/>
              <a:pathLst>
                <a:path extrusionOk="0" h="84995" w="171916">
                  <a:moveTo>
                    <a:pt x="0" y="0"/>
                  </a:moveTo>
                  <a:lnTo>
                    <a:pt x="171916" y="0"/>
                  </a:lnTo>
                  <a:lnTo>
                    <a:pt x="171916" y="84995"/>
                  </a:lnTo>
                  <a:lnTo>
                    <a:pt x="0" y="84995"/>
                  </a:lnTo>
                  <a:close/>
                </a:path>
              </a:pathLst>
            </a:custGeom>
            <a:solidFill>
              <a:srgbClr val="3D85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12"/>
            <p:cNvSpPr txBox="1"/>
            <p:nvPr/>
          </p:nvSpPr>
          <p:spPr>
            <a:xfrm>
              <a:off x="0" y="-38100"/>
              <a:ext cx="171916" cy="123095"/>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5" name="Google Shape;265;p12"/>
          <p:cNvSpPr txBox="1"/>
          <p:nvPr/>
        </p:nvSpPr>
        <p:spPr>
          <a:xfrm>
            <a:off x="1679661" y="515940"/>
            <a:ext cx="9400993"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活動概要</a:t>
            </a:r>
            <a:endParaRPr/>
          </a:p>
        </p:txBody>
      </p:sp>
      <p:sp>
        <p:nvSpPr>
          <p:cNvPr id="266" name="Google Shape;266;p12"/>
          <p:cNvSpPr txBox="1"/>
          <p:nvPr/>
        </p:nvSpPr>
        <p:spPr>
          <a:xfrm>
            <a:off x="8043704" y="9220200"/>
            <a:ext cx="2385600" cy="38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500">
                <a:solidFill>
                  <a:srgbClr val="4D4B4B"/>
                </a:solidFill>
                <a:latin typeface="Arial"/>
                <a:ea typeface="Arial"/>
                <a:cs typeface="Arial"/>
                <a:sym typeface="Arial"/>
              </a:rPr>
              <a:t>開催</a:t>
            </a:r>
            <a:r>
              <a:rPr b="1" lang="en-US" sz="2500">
                <a:solidFill>
                  <a:srgbClr val="4D4B4B"/>
                </a:solidFill>
              </a:rPr>
              <a:t>年</a:t>
            </a:r>
            <a:r>
              <a:rPr b="1" lang="en-US" sz="2500">
                <a:solidFill>
                  <a:srgbClr val="4D4B4B"/>
                </a:solidFill>
                <a:latin typeface="Arial"/>
                <a:ea typeface="Arial"/>
                <a:cs typeface="Arial"/>
                <a:sym typeface="Arial"/>
              </a:rPr>
              <a:t>度</a:t>
            </a:r>
            <a:endParaRPr/>
          </a:p>
        </p:txBody>
      </p:sp>
      <p:sp>
        <p:nvSpPr>
          <p:cNvPr id="267" name="Google Shape;267;p12"/>
          <p:cNvSpPr txBox="1"/>
          <p:nvPr/>
        </p:nvSpPr>
        <p:spPr>
          <a:xfrm>
            <a:off x="2817550" y="5243609"/>
            <a:ext cx="374649" cy="67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500">
                <a:solidFill>
                  <a:srgbClr val="4D4B4B"/>
                </a:solidFill>
                <a:latin typeface="Arial"/>
                <a:ea typeface="Arial"/>
                <a:cs typeface="Arial"/>
                <a:sym typeface="Arial"/>
              </a:rPr>
              <a:t>人数</a:t>
            </a:r>
            <a:endParaRPr/>
          </a:p>
        </p:txBody>
      </p:sp>
      <p:sp>
        <p:nvSpPr>
          <p:cNvPr id="268" name="Google Shape;268;p12"/>
          <p:cNvSpPr txBox="1"/>
          <p:nvPr/>
        </p:nvSpPr>
        <p:spPr>
          <a:xfrm>
            <a:off x="735753" y="1754513"/>
            <a:ext cx="11329898" cy="5283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200">
                <a:solidFill>
                  <a:srgbClr val="4D4B4B"/>
                </a:solidFill>
                <a:latin typeface="Arial"/>
                <a:ea typeface="Arial"/>
                <a:cs typeface="Arial"/>
                <a:sym typeface="Arial"/>
              </a:rPr>
              <a:t>海外在学学生数推移（実行委員はふくまない）</a:t>
            </a:r>
            <a:endParaRPr/>
          </a:p>
        </p:txBody>
      </p:sp>
      <p:grpSp>
        <p:nvGrpSpPr>
          <p:cNvPr id="269" name="Google Shape;269;p12"/>
          <p:cNvGrpSpPr/>
          <p:nvPr/>
        </p:nvGrpSpPr>
        <p:grpSpPr>
          <a:xfrm>
            <a:off x="12638002" y="1815453"/>
            <a:ext cx="652743" cy="467379"/>
            <a:chOff x="0" y="-38100"/>
            <a:chExt cx="171916" cy="123095"/>
          </a:xfrm>
        </p:grpSpPr>
        <p:sp>
          <p:nvSpPr>
            <p:cNvPr id="270" name="Google Shape;270;p12"/>
            <p:cNvSpPr/>
            <p:nvPr/>
          </p:nvSpPr>
          <p:spPr>
            <a:xfrm>
              <a:off x="0" y="0"/>
              <a:ext cx="171916" cy="84995"/>
            </a:xfrm>
            <a:custGeom>
              <a:rect b="b" l="l" r="r" t="t"/>
              <a:pathLst>
                <a:path extrusionOk="0" h="84995" w="171916">
                  <a:moveTo>
                    <a:pt x="0" y="0"/>
                  </a:moveTo>
                  <a:lnTo>
                    <a:pt x="171916" y="0"/>
                  </a:lnTo>
                  <a:lnTo>
                    <a:pt x="171916" y="84995"/>
                  </a:lnTo>
                  <a:lnTo>
                    <a:pt x="0" y="84995"/>
                  </a:lnTo>
                  <a:close/>
                </a:path>
              </a:pathLst>
            </a:custGeom>
            <a:solidFill>
              <a:srgbClr val="F6B36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2"/>
            <p:cNvSpPr txBox="1"/>
            <p:nvPr/>
          </p:nvSpPr>
          <p:spPr>
            <a:xfrm>
              <a:off x="0" y="-38100"/>
              <a:ext cx="171916" cy="123095"/>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2" name="Google Shape;272;p12"/>
          <p:cNvSpPr txBox="1"/>
          <p:nvPr/>
        </p:nvSpPr>
        <p:spPr>
          <a:xfrm>
            <a:off x="13459623" y="1271654"/>
            <a:ext cx="2524117" cy="4813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800">
                <a:solidFill>
                  <a:srgbClr val="4D4B4B"/>
                </a:solidFill>
                <a:latin typeface="Arial"/>
                <a:ea typeface="Arial"/>
                <a:cs typeface="Arial"/>
                <a:sym typeface="Arial"/>
              </a:rPr>
              <a:t>対面開催</a:t>
            </a:r>
            <a:endParaRPr/>
          </a:p>
        </p:txBody>
      </p:sp>
      <p:sp>
        <p:nvSpPr>
          <p:cNvPr id="273" name="Google Shape;273;p12"/>
          <p:cNvSpPr txBox="1"/>
          <p:nvPr/>
        </p:nvSpPr>
        <p:spPr>
          <a:xfrm>
            <a:off x="13459623" y="1843918"/>
            <a:ext cx="3260952" cy="4813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800">
                <a:solidFill>
                  <a:srgbClr val="4D4B4B"/>
                </a:solidFill>
                <a:latin typeface="Arial"/>
                <a:ea typeface="Arial"/>
                <a:cs typeface="Arial"/>
                <a:sym typeface="Arial"/>
              </a:rPr>
              <a:t>オンライン開催</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3"/>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3"/>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3"/>
          <p:cNvSpPr txBox="1"/>
          <p:nvPr/>
        </p:nvSpPr>
        <p:spPr>
          <a:xfrm>
            <a:off x="1679661" y="515940"/>
            <a:ext cx="9400993"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活動概要</a:t>
            </a:r>
            <a:endParaRPr/>
          </a:p>
        </p:txBody>
      </p:sp>
      <p:sp>
        <p:nvSpPr>
          <p:cNvPr id="281" name="Google Shape;281;p13"/>
          <p:cNvSpPr txBox="1"/>
          <p:nvPr/>
        </p:nvSpPr>
        <p:spPr>
          <a:xfrm>
            <a:off x="1155302" y="1639459"/>
            <a:ext cx="10903621" cy="5283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3200">
                <a:solidFill>
                  <a:srgbClr val="4D4B4B"/>
                </a:solidFill>
                <a:latin typeface="Arial"/>
                <a:ea typeface="Arial"/>
                <a:cs typeface="Arial"/>
                <a:sym typeface="Arial"/>
              </a:rPr>
              <a:t>参加国一覧　55か国（過去10年間）</a:t>
            </a:r>
            <a:endParaRPr/>
          </a:p>
        </p:txBody>
      </p:sp>
      <p:sp>
        <p:nvSpPr>
          <p:cNvPr id="282" name="Google Shape;282;p13"/>
          <p:cNvSpPr txBox="1"/>
          <p:nvPr/>
        </p:nvSpPr>
        <p:spPr>
          <a:xfrm>
            <a:off x="1028700" y="2418178"/>
            <a:ext cx="16861685" cy="176148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900">
                <a:solidFill>
                  <a:srgbClr val="4D4B4B"/>
                </a:solidFill>
                <a:latin typeface="Arial"/>
                <a:ea typeface="Arial"/>
                <a:cs typeface="Arial"/>
                <a:sym typeface="Arial"/>
              </a:rPr>
              <a:t>【アジア】</a:t>
            </a:r>
            <a:endParaRPr/>
          </a:p>
          <a:p>
            <a:pPr indent="0" lvl="0" marL="0" marR="0" rtl="0" algn="l">
              <a:lnSpc>
                <a:spcPct val="140000"/>
              </a:lnSpc>
              <a:spcBef>
                <a:spcPts val="0"/>
              </a:spcBef>
              <a:spcAft>
                <a:spcPts val="0"/>
              </a:spcAft>
              <a:buNone/>
            </a:pPr>
            <a:r>
              <a:rPr b="1" lang="en-US" sz="2400">
                <a:solidFill>
                  <a:srgbClr val="4D4B4B"/>
                </a:solidFill>
                <a:latin typeface="Arial"/>
                <a:ea typeface="Arial"/>
                <a:cs typeface="Arial"/>
                <a:sym typeface="Arial"/>
              </a:rPr>
              <a:t>日本、イエメン、インド、インドネシア、韓国、ネパール、フィリピン、ベトナム、アフガニスタン、イラン、タイ、中国、パキスタン、バングラデシュ、台湾、カンボジア、シンガポール、マレーシア、ミャンマー、モンゴル、スリランカ、シリア、香港</a:t>
            </a:r>
            <a:endParaRPr/>
          </a:p>
        </p:txBody>
      </p:sp>
      <p:sp>
        <p:nvSpPr>
          <p:cNvPr id="283" name="Google Shape;283;p13"/>
          <p:cNvSpPr txBox="1"/>
          <p:nvPr/>
        </p:nvSpPr>
        <p:spPr>
          <a:xfrm>
            <a:off x="1028700" y="4443730"/>
            <a:ext cx="16861685" cy="1342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900">
                <a:solidFill>
                  <a:srgbClr val="4D4B4B"/>
                </a:solidFill>
                <a:latin typeface="Arial"/>
                <a:ea typeface="Arial"/>
                <a:cs typeface="Arial"/>
                <a:sym typeface="Arial"/>
              </a:rPr>
              <a:t>【アフリカ】</a:t>
            </a:r>
            <a:endParaRPr/>
          </a:p>
          <a:p>
            <a:pPr indent="0" lvl="0" marL="0" marR="0" rtl="0" algn="l">
              <a:lnSpc>
                <a:spcPct val="139958"/>
              </a:lnSpc>
              <a:spcBef>
                <a:spcPts val="0"/>
              </a:spcBef>
              <a:spcAft>
                <a:spcPts val="0"/>
              </a:spcAft>
              <a:buNone/>
            </a:pPr>
            <a:r>
              <a:rPr b="1" lang="en-US" sz="2400">
                <a:solidFill>
                  <a:srgbClr val="4D4B4B"/>
                </a:solidFill>
                <a:latin typeface="Arial"/>
                <a:ea typeface="Arial"/>
                <a:cs typeface="Arial"/>
                <a:sym typeface="Arial"/>
              </a:rPr>
              <a:t>エジプト、ガーナ、ケニア、ソマリア、南アフリカ共和国、モーリタニア、ナミビア、チュニジア、マラウイ、モロッコ</a:t>
            </a:r>
            <a:endParaRPr/>
          </a:p>
        </p:txBody>
      </p:sp>
      <p:sp>
        <p:nvSpPr>
          <p:cNvPr id="284" name="Google Shape;284;p13"/>
          <p:cNvSpPr txBox="1"/>
          <p:nvPr/>
        </p:nvSpPr>
        <p:spPr>
          <a:xfrm>
            <a:off x="1028700" y="6017357"/>
            <a:ext cx="16861685" cy="13423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900">
                <a:solidFill>
                  <a:srgbClr val="4D4B4B"/>
                </a:solidFill>
                <a:latin typeface="Arial"/>
                <a:ea typeface="Arial"/>
                <a:cs typeface="Arial"/>
                <a:sym typeface="Arial"/>
              </a:rPr>
              <a:t>【ヨーロッパ】</a:t>
            </a:r>
            <a:endParaRPr/>
          </a:p>
          <a:p>
            <a:pPr indent="0" lvl="0" marL="0" marR="0" rtl="0" algn="l">
              <a:lnSpc>
                <a:spcPct val="139958"/>
              </a:lnSpc>
              <a:spcBef>
                <a:spcPts val="0"/>
              </a:spcBef>
              <a:spcAft>
                <a:spcPts val="0"/>
              </a:spcAft>
              <a:buNone/>
            </a:pPr>
            <a:r>
              <a:rPr b="1" lang="en-US" sz="2400">
                <a:solidFill>
                  <a:srgbClr val="4D4B4B"/>
                </a:solidFill>
                <a:latin typeface="Arial"/>
                <a:ea typeface="Arial"/>
                <a:cs typeface="Arial"/>
                <a:sym typeface="Arial"/>
              </a:rPr>
              <a:t>オランダ、ドイツ、クロアチア、フランス、ブルガリア、ウクライナ、イギリス、イタリア、ポーランド、ルーマニア、ノルウェー、ハンガリー、ロシア</a:t>
            </a:r>
            <a:endParaRPr/>
          </a:p>
        </p:txBody>
      </p:sp>
      <p:sp>
        <p:nvSpPr>
          <p:cNvPr id="285" name="Google Shape;285;p13"/>
          <p:cNvSpPr txBox="1"/>
          <p:nvPr/>
        </p:nvSpPr>
        <p:spPr>
          <a:xfrm>
            <a:off x="1028700" y="7646236"/>
            <a:ext cx="7223130" cy="9232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900">
                <a:solidFill>
                  <a:srgbClr val="4D4B4B"/>
                </a:solidFill>
                <a:latin typeface="Arial"/>
                <a:ea typeface="Arial"/>
                <a:cs typeface="Arial"/>
                <a:sym typeface="Arial"/>
              </a:rPr>
              <a:t>【北アメリカ】</a:t>
            </a:r>
            <a:endParaRPr/>
          </a:p>
          <a:p>
            <a:pPr indent="0" lvl="0" marL="0" marR="0" rtl="0" algn="l">
              <a:lnSpc>
                <a:spcPct val="139958"/>
              </a:lnSpc>
              <a:spcBef>
                <a:spcPts val="0"/>
              </a:spcBef>
              <a:spcAft>
                <a:spcPts val="0"/>
              </a:spcAft>
              <a:buNone/>
            </a:pPr>
            <a:r>
              <a:rPr b="1" lang="en-US" sz="2400">
                <a:solidFill>
                  <a:srgbClr val="4D4B4B"/>
                </a:solidFill>
                <a:latin typeface="Arial"/>
                <a:ea typeface="Arial"/>
                <a:cs typeface="Arial"/>
                <a:sym typeface="Arial"/>
              </a:rPr>
              <a:t>アメリカ、メキシコ、コスタリカ、ハイチ</a:t>
            </a:r>
            <a:endParaRPr/>
          </a:p>
        </p:txBody>
      </p:sp>
      <p:sp>
        <p:nvSpPr>
          <p:cNvPr id="286" name="Google Shape;286;p13"/>
          <p:cNvSpPr txBox="1"/>
          <p:nvPr/>
        </p:nvSpPr>
        <p:spPr>
          <a:xfrm>
            <a:off x="9110335" y="7646236"/>
            <a:ext cx="7265220" cy="9232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900">
                <a:solidFill>
                  <a:srgbClr val="4D4B4B"/>
                </a:solidFill>
                <a:latin typeface="Arial"/>
                <a:ea typeface="Arial"/>
                <a:cs typeface="Arial"/>
                <a:sym typeface="Arial"/>
              </a:rPr>
              <a:t>【南アメリカ】</a:t>
            </a:r>
            <a:endParaRPr/>
          </a:p>
          <a:p>
            <a:pPr indent="0" lvl="0" marL="0" marR="0" rtl="0" algn="l">
              <a:lnSpc>
                <a:spcPct val="139958"/>
              </a:lnSpc>
              <a:spcBef>
                <a:spcPts val="0"/>
              </a:spcBef>
              <a:spcAft>
                <a:spcPts val="0"/>
              </a:spcAft>
              <a:buNone/>
            </a:pPr>
            <a:r>
              <a:rPr b="1" lang="en-US" sz="2400">
                <a:solidFill>
                  <a:srgbClr val="4D4B4B"/>
                </a:solidFill>
                <a:latin typeface="Arial"/>
                <a:ea typeface="Arial"/>
                <a:cs typeface="Arial"/>
                <a:sym typeface="Arial"/>
              </a:rPr>
              <a:t>コロンビア、チリ、ブラジル</a:t>
            </a:r>
            <a:endParaRPr/>
          </a:p>
        </p:txBody>
      </p:sp>
      <p:sp>
        <p:nvSpPr>
          <p:cNvPr id="287" name="Google Shape;287;p13"/>
          <p:cNvSpPr txBox="1"/>
          <p:nvPr/>
        </p:nvSpPr>
        <p:spPr>
          <a:xfrm>
            <a:off x="1028700" y="8856014"/>
            <a:ext cx="8233284" cy="9232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900">
                <a:solidFill>
                  <a:srgbClr val="4D4B4B"/>
                </a:solidFill>
                <a:latin typeface="Arial"/>
                <a:ea typeface="Arial"/>
                <a:cs typeface="Arial"/>
                <a:sym typeface="Arial"/>
              </a:rPr>
              <a:t>【オセアニア】</a:t>
            </a:r>
            <a:endParaRPr/>
          </a:p>
          <a:p>
            <a:pPr indent="0" lvl="0" marL="0" marR="0" rtl="0" algn="l">
              <a:lnSpc>
                <a:spcPct val="139958"/>
              </a:lnSpc>
              <a:spcBef>
                <a:spcPts val="0"/>
              </a:spcBef>
              <a:spcAft>
                <a:spcPts val="0"/>
              </a:spcAft>
              <a:buNone/>
            </a:pPr>
            <a:r>
              <a:rPr b="1" lang="en-US" sz="2400">
                <a:solidFill>
                  <a:srgbClr val="4D4B4B"/>
                </a:solidFill>
                <a:latin typeface="Arial"/>
                <a:ea typeface="Arial"/>
                <a:cs typeface="Arial"/>
                <a:sym typeface="Arial"/>
              </a:rPr>
              <a:t>オーストラリア、ニュージーランド</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4"/>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14"/>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94" name="Google Shape;294;p14"/>
          <p:cNvGrpSpPr/>
          <p:nvPr/>
        </p:nvGrpSpPr>
        <p:grpSpPr>
          <a:xfrm>
            <a:off x="12638002" y="1234873"/>
            <a:ext cx="652743" cy="467379"/>
            <a:chOff x="0" y="-38100"/>
            <a:chExt cx="171916" cy="123095"/>
          </a:xfrm>
        </p:grpSpPr>
        <p:sp>
          <p:nvSpPr>
            <p:cNvPr id="295" name="Google Shape;295;p14"/>
            <p:cNvSpPr/>
            <p:nvPr/>
          </p:nvSpPr>
          <p:spPr>
            <a:xfrm>
              <a:off x="0" y="0"/>
              <a:ext cx="171916" cy="84995"/>
            </a:xfrm>
            <a:custGeom>
              <a:rect b="b" l="l" r="r" t="t"/>
              <a:pathLst>
                <a:path extrusionOk="0" h="84995" w="171916">
                  <a:moveTo>
                    <a:pt x="0" y="0"/>
                  </a:moveTo>
                  <a:lnTo>
                    <a:pt x="171916" y="0"/>
                  </a:lnTo>
                  <a:lnTo>
                    <a:pt x="171916" y="84995"/>
                  </a:lnTo>
                  <a:lnTo>
                    <a:pt x="0" y="84995"/>
                  </a:lnTo>
                  <a:close/>
                </a:path>
              </a:pathLst>
            </a:custGeom>
            <a:solidFill>
              <a:srgbClr val="3D85C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14"/>
            <p:cNvSpPr txBox="1"/>
            <p:nvPr/>
          </p:nvSpPr>
          <p:spPr>
            <a:xfrm>
              <a:off x="0" y="-38100"/>
              <a:ext cx="171916" cy="123095"/>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7" name="Google Shape;297;p14"/>
          <p:cNvSpPr/>
          <p:nvPr/>
        </p:nvSpPr>
        <p:spPr>
          <a:xfrm>
            <a:off x="3502993" y="2413110"/>
            <a:ext cx="11594004" cy="7175610"/>
          </a:xfrm>
          <a:custGeom>
            <a:rect b="b" l="l" r="r" t="t"/>
            <a:pathLst>
              <a:path extrusionOk="0" h="7175610" w="11594004">
                <a:moveTo>
                  <a:pt x="0" y="0"/>
                </a:moveTo>
                <a:lnTo>
                  <a:pt x="11594004" y="0"/>
                </a:lnTo>
                <a:lnTo>
                  <a:pt x="11594004" y="7175609"/>
                </a:lnTo>
                <a:lnTo>
                  <a:pt x="0" y="717560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4"/>
          <p:cNvSpPr txBox="1"/>
          <p:nvPr/>
        </p:nvSpPr>
        <p:spPr>
          <a:xfrm>
            <a:off x="1679661" y="515940"/>
            <a:ext cx="9400993"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活動概要</a:t>
            </a:r>
            <a:endParaRPr/>
          </a:p>
        </p:txBody>
      </p:sp>
      <p:sp>
        <p:nvSpPr>
          <p:cNvPr id="299" name="Google Shape;299;p14"/>
          <p:cNvSpPr txBox="1"/>
          <p:nvPr/>
        </p:nvSpPr>
        <p:spPr>
          <a:xfrm>
            <a:off x="1786649" y="1654627"/>
            <a:ext cx="4021945" cy="5283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3200">
                <a:solidFill>
                  <a:srgbClr val="4D4B4B"/>
                </a:solidFill>
                <a:latin typeface="Arial"/>
                <a:ea typeface="Arial"/>
                <a:cs typeface="Arial"/>
                <a:sym typeface="Arial"/>
              </a:rPr>
              <a:t>参加国一覧</a:t>
            </a:r>
            <a:endParaRPr/>
          </a:p>
        </p:txBody>
      </p:sp>
      <p:sp>
        <p:nvSpPr>
          <p:cNvPr id="300" name="Google Shape;300;p14"/>
          <p:cNvSpPr txBox="1"/>
          <p:nvPr/>
        </p:nvSpPr>
        <p:spPr>
          <a:xfrm>
            <a:off x="13459623" y="1271654"/>
            <a:ext cx="2524117" cy="4813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800">
                <a:solidFill>
                  <a:srgbClr val="4D4B4B"/>
                </a:solidFill>
                <a:latin typeface="Arial"/>
                <a:ea typeface="Arial"/>
                <a:cs typeface="Arial"/>
                <a:sym typeface="Arial"/>
              </a:rPr>
              <a:t>参加した国</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4F4"/>
        </a:solidFill>
      </p:bgPr>
    </p:bg>
    <p:spTree>
      <p:nvGrpSpPr>
        <p:cNvPr id="304" name="Shape 304"/>
        <p:cNvGrpSpPr/>
        <p:nvPr/>
      </p:nvGrpSpPr>
      <p:grpSpPr>
        <a:xfrm>
          <a:off x="0" y="0"/>
          <a:ext cx="0" cy="0"/>
          <a:chOff x="0" y="0"/>
          <a:chExt cx="0" cy="0"/>
        </a:xfrm>
      </p:grpSpPr>
      <p:sp>
        <p:nvSpPr>
          <p:cNvPr id="305" name="Google Shape;305;p15"/>
          <p:cNvSpPr txBox="1"/>
          <p:nvPr/>
        </p:nvSpPr>
        <p:spPr>
          <a:xfrm>
            <a:off x="8040507" y="3931900"/>
            <a:ext cx="9142593" cy="1009651"/>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en-US" sz="5999">
                <a:solidFill>
                  <a:srgbClr val="4D4B4B"/>
                </a:solidFill>
                <a:latin typeface="Arial"/>
                <a:ea typeface="Arial"/>
                <a:cs typeface="Arial"/>
                <a:sym typeface="Arial"/>
              </a:rPr>
              <a:t>本年度の開催概要</a:t>
            </a:r>
            <a:endParaRPr/>
          </a:p>
        </p:txBody>
      </p:sp>
      <p:sp>
        <p:nvSpPr>
          <p:cNvPr id="306" name="Google Shape;306;p15"/>
          <p:cNvSpPr txBox="1"/>
          <p:nvPr/>
        </p:nvSpPr>
        <p:spPr>
          <a:xfrm>
            <a:off x="1106758" y="3405982"/>
            <a:ext cx="5283701" cy="2571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15000">
                <a:solidFill>
                  <a:srgbClr val="3C3333"/>
                </a:solidFill>
                <a:latin typeface="Arial"/>
                <a:ea typeface="Arial"/>
                <a:cs typeface="Arial"/>
                <a:sym typeface="Arial"/>
              </a:rPr>
              <a:t>04</a:t>
            </a:r>
            <a:endParaRPr/>
          </a:p>
        </p:txBody>
      </p:sp>
      <p:sp>
        <p:nvSpPr>
          <p:cNvPr id="307" name="Google Shape;307;p15"/>
          <p:cNvSpPr txBox="1"/>
          <p:nvPr/>
        </p:nvSpPr>
        <p:spPr>
          <a:xfrm>
            <a:off x="8072528" y="5045413"/>
            <a:ext cx="9078551" cy="58737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US" sz="3499">
                <a:solidFill>
                  <a:srgbClr val="4D4B4B"/>
                </a:solidFill>
                <a:latin typeface="Arial"/>
                <a:ea typeface="Arial"/>
                <a:cs typeface="Arial"/>
                <a:sym typeface="Arial"/>
              </a:rPr>
              <a:t>This Year’s Conference Overview</a:t>
            </a:r>
            <a:endParaRPr/>
          </a:p>
        </p:txBody>
      </p:sp>
      <p:cxnSp>
        <p:nvCxnSpPr>
          <p:cNvPr id="308" name="Google Shape;308;p15"/>
          <p:cNvCxnSpPr/>
          <p:nvPr/>
        </p:nvCxnSpPr>
        <p:spPr>
          <a:xfrm rot="10800000">
            <a:off x="6390458" y="3652837"/>
            <a:ext cx="0" cy="2981325"/>
          </a:xfrm>
          <a:prstGeom prst="straightConnector1">
            <a:avLst/>
          </a:prstGeom>
          <a:noFill/>
          <a:ln cap="flat" cmpd="sng" w="19050">
            <a:solidFill>
              <a:srgbClr val="3C3333"/>
            </a:solidFill>
            <a:prstDash val="solid"/>
            <a:round/>
            <a:headEnd len="sm" w="sm" type="none"/>
            <a:tailEnd len="sm" w="sm" type="none"/>
          </a:ln>
        </p:spPr>
      </p:cxnSp>
      <p:sp>
        <p:nvSpPr>
          <p:cNvPr id="309" name="Google Shape;309;p15"/>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6"/>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6"/>
          <p:cNvSpPr/>
          <p:nvPr/>
        </p:nvSpPr>
        <p:spPr>
          <a:xfrm>
            <a:off x="6531461" y="2510879"/>
            <a:ext cx="5265242" cy="5265242"/>
          </a:xfrm>
          <a:custGeom>
            <a:rect b="b" l="l" r="r" t="t"/>
            <a:pathLst>
              <a:path extrusionOk="0" h="5265242" w="5265242">
                <a:moveTo>
                  <a:pt x="0" y="0"/>
                </a:moveTo>
                <a:lnTo>
                  <a:pt x="5265242" y="0"/>
                </a:lnTo>
                <a:lnTo>
                  <a:pt x="5265242" y="5265242"/>
                </a:lnTo>
                <a:lnTo>
                  <a:pt x="0" y="526524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6"/>
          <p:cNvSpPr txBox="1"/>
          <p:nvPr/>
        </p:nvSpPr>
        <p:spPr>
          <a:xfrm>
            <a:off x="1679661" y="515940"/>
            <a:ext cx="9400993"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本年度の開催概要</a:t>
            </a:r>
            <a:endParaRPr/>
          </a:p>
        </p:txBody>
      </p:sp>
      <p:sp>
        <p:nvSpPr>
          <p:cNvPr id="317" name="Google Shape;317;p16"/>
          <p:cNvSpPr txBox="1"/>
          <p:nvPr/>
        </p:nvSpPr>
        <p:spPr>
          <a:xfrm>
            <a:off x="1679661" y="1774471"/>
            <a:ext cx="6259116" cy="6229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600">
                <a:solidFill>
                  <a:srgbClr val="4D4B4B"/>
                </a:solidFill>
                <a:latin typeface="Arial"/>
                <a:ea typeface="Arial"/>
                <a:cs typeface="Arial"/>
                <a:sym typeface="Arial"/>
              </a:rPr>
              <a:t>-本年度の新たな取り組み-</a:t>
            </a:r>
            <a:endParaRPr/>
          </a:p>
        </p:txBody>
      </p:sp>
      <p:sp>
        <p:nvSpPr>
          <p:cNvPr id="318" name="Google Shape;318;p16"/>
          <p:cNvSpPr/>
          <p:nvPr/>
        </p:nvSpPr>
        <p:spPr>
          <a:xfrm>
            <a:off x="1321647" y="4370590"/>
            <a:ext cx="4931646" cy="4931646"/>
          </a:xfrm>
          <a:custGeom>
            <a:rect b="b" l="l" r="r" t="t"/>
            <a:pathLst>
              <a:path extrusionOk="0" h="4931646" w="4931646">
                <a:moveTo>
                  <a:pt x="0" y="0"/>
                </a:moveTo>
                <a:lnTo>
                  <a:pt x="4931646" y="0"/>
                </a:lnTo>
                <a:lnTo>
                  <a:pt x="4931646" y="4931647"/>
                </a:lnTo>
                <a:lnTo>
                  <a:pt x="0" y="493164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6"/>
          <p:cNvSpPr/>
          <p:nvPr/>
        </p:nvSpPr>
        <p:spPr>
          <a:xfrm>
            <a:off x="11917101" y="3839640"/>
            <a:ext cx="5462597" cy="5462597"/>
          </a:xfrm>
          <a:custGeom>
            <a:rect b="b" l="l" r="r" t="t"/>
            <a:pathLst>
              <a:path extrusionOk="0" h="5462597" w="5462597">
                <a:moveTo>
                  <a:pt x="0" y="0"/>
                </a:moveTo>
                <a:lnTo>
                  <a:pt x="5462597" y="0"/>
                </a:lnTo>
                <a:lnTo>
                  <a:pt x="5462597" y="5462597"/>
                </a:lnTo>
                <a:lnTo>
                  <a:pt x="0" y="546259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6"/>
          <p:cNvSpPr txBox="1"/>
          <p:nvPr/>
        </p:nvSpPr>
        <p:spPr>
          <a:xfrm>
            <a:off x="1154849" y="6226813"/>
            <a:ext cx="5265242" cy="109029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FFFFFF"/>
                </a:solidFill>
                <a:latin typeface="Arial"/>
                <a:ea typeface="Arial"/>
                <a:cs typeface="Arial"/>
                <a:sym typeface="Arial"/>
              </a:rPr>
              <a:t>優秀海外参加者</a:t>
            </a:r>
            <a:endParaRPr/>
          </a:p>
          <a:p>
            <a:pPr indent="0" lvl="0" marL="0" marR="0" rtl="0" algn="ctr">
              <a:lnSpc>
                <a:spcPct val="140012"/>
              </a:lnSpc>
              <a:spcBef>
                <a:spcPts val="0"/>
              </a:spcBef>
              <a:spcAft>
                <a:spcPts val="0"/>
              </a:spcAft>
              <a:buNone/>
            </a:pPr>
            <a:r>
              <a:rPr b="1" lang="en-US" sz="3199">
                <a:solidFill>
                  <a:srgbClr val="FFFFFF"/>
                </a:solidFill>
                <a:latin typeface="Arial"/>
                <a:ea typeface="Arial"/>
                <a:cs typeface="Arial"/>
                <a:sym typeface="Arial"/>
              </a:rPr>
              <a:t>への交通費補助</a:t>
            </a:r>
            <a:endParaRPr/>
          </a:p>
        </p:txBody>
      </p:sp>
      <p:sp>
        <p:nvSpPr>
          <p:cNvPr id="321" name="Google Shape;321;p16"/>
          <p:cNvSpPr txBox="1"/>
          <p:nvPr/>
        </p:nvSpPr>
        <p:spPr>
          <a:xfrm>
            <a:off x="6475776" y="4574540"/>
            <a:ext cx="5265242" cy="109029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FFFFFF"/>
                </a:solidFill>
                <a:latin typeface="Arial"/>
                <a:ea typeface="Arial"/>
                <a:cs typeface="Arial"/>
                <a:sym typeface="Arial"/>
              </a:rPr>
              <a:t>海外における</a:t>
            </a:r>
            <a:endParaRPr/>
          </a:p>
          <a:p>
            <a:pPr indent="0" lvl="0" marL="0" marR="0" rtl="0" algn="ctr">
              <a:lnSpc>
                <a:spcPct val="140012"/>
              </a:lnSpc>
              <a:spcBef>
                <a:spcPts val="0"/>
              </a:spcBef>
              <a:spcAft>
                <a:spcPts val="0"/>
              </a:spcAft>
              <a:buNone/>
            </a:pPr>
            <a:r>
              <a:rPr b="1" lang="en-US" sz="3199">
                <a:solidFill>
                  <a:srgbClr val="FFFFFF"/>
                </a:solidFill>
                <a:latin typeface="Arial"/>
                <a:ea typeface="Arial"/>
                <a:cs typeface="Arial"/>
                <a:sym typeface="Arial"/>
              </a:rPr>
              <a:t>広報活動の挑戦</a:t>
            </a:r>
            <a:endParaRPr/>
          </a:p>
        </p:txBody>
      </p:sp>
      <p:sp>
        <p:nvSpPr>
          <p:cNvPr id="322" name="Google Shape;322;p16"/>
          <p:cNvSpPr txBox="1"/>
          <p:nvPr/>
        </p:nvSpPr>
        <p:spPr>
          <a:xfrm>
            <a:off x="12015778" y="6226813"/>
            <a:ext cx="5265242"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FFFFFF"/>
                </a:solidFill>
                <a:latin typeface="Arial"/>
                <a:ea typeface="Arial"/>
                <a:cs typeface="Arial"/>
                <a:sym typeface="Arial"/>
              </a:rPr>
              <a:t>活動内容の充実</a:t>
            </a:r>
            <a:endParaRPr/>
          </a:p>
        </p:txBody>
      </p:sp>
      <p:sp>
        <p:nvSpPr>
          <p:cNvPr id="323" name="Google Shape;323;p16"/>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6"/>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grpSp>
        <p:nvGrpSpPr>
          <p:cNvPr id="329" name="Google Shape;329;p17"/>
          <p:cNvGrpSpPr/>
          <p:nvPr/>
        </p:nvGrpSpPr>
        <p:grpSpPr>
          <a:xfrm>
            <a:off x="735753" y="542134"/>
            <a:ext cx="10344899" cy="837401"/>
            <a:chOff x="0" y="-104775"/>
            <a:chExt cx="13793200" cy="1116534"/>
          </a:xfrm>
        </p:grpSpPr>
        <p:sp>
          <p:nvSpPr>
            <p:cNvPr id="330" name="Google Shape;330;p17"/>
            <p:cNvSpPr/>
            <p:nvPr/>
          </p:nvSpPr>
          <p:spPr>
            <a:xfrm>
              <a:off x="0" y="348185"/>
              <a:ext cx="781192" cy="391590"/>
            </a:xfrm>
            <a:custGeom>
              <a:rect b="b" l="l" r="r" t="t"/>
              <a:pathLst>
                <a:path extrusionOk="0" h="391590" w="781192">
                  <a:moveTo>
                    <a:pt x="0" y="0"/>
                  </a:moveTo>
                  <a:lnTo>
                    <a:pt x="781192" y="0"/>
                  </a:lnTo>
                  <a:lnTo>
                    <a:pt x="781192" y="391590"/>
                  </a:lnTo>
                  <a:lnTo>
                    <a:pt x="0" y="39159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17"/>
            <p:cNvSpPr txBox="1"/>
            <p:nvPr/>
          </p:nvSpPr>
          <p:spPr>
            <a:xfrm>
              <a:off x="1258543" y="-104775"/>
              <a:ext cx="12534657" cy="111653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本年度の開催概要</a:t>
              </a:r>
              <a:endParaRPr/>
            </a:p>
          </p:txBody>
        </p:sp>
      </p:grpSp>
      <p:sp>
        <p:nvSpPr>
          <p:cNvPr id="332" name="Google Shape;332;p17"/>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7"/>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7"/>
          <p:cNvSpPr txBox="1"/>
          <p:nvPr/>
        </p:nvSpPr>
        <p:spPr>
          <a:xfrm>
            <a:off x="1679661" y="1852613"/>
            <a:ext cx="6860456" cy="56388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299">
                <a:solidFill>
                  <a:srgbClr val="4D4B4B"/>
                </a:solidFill>
                <a:latin typeface="Arial"/>
                <a:ea typeface="Arial"/>
                <a:cs typeface="Arial"/>
                <a:sym typeface="Arial"/>
              </a:rPr>
              <a:t>【 第72 回 国 際 学 生 会 議 】</a:t>
            </a:r>
            <a:endParaRPr/>
          </a:p>
        </p:txBody>
      </p:sp>
      <p:sp>
        <p:nvSpPr>
          <p:cNvPr id="335" name="Google Shape;335;p17"/>
          <p:cNvSpPr txBox="1"/>
          <p:nvPr/>
        </p:nvSpPr>
        <p:spPr>
          <a:xfrm>
            <a:off x="3072321" y="2652176"/>
            <a:ext cx="12143400" cy="720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000" u="sng">
                <a:solidFill>
                  <a:srgbClr val="4D4B4B"/>
                </a:solidFill>
                <a:latin typeface="Arial"/>
                <a:ea typeface="Arial"/>
                <a:cs typeface="Arial"/>
                <a:sym typeface="Arial"/>
              </a:rPr>
              <a:t>参加募集</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期間：2026年2月20日〜3月31日 23:59（JST）</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対象：海外・日本在住者（共通）</a:t>
            </a:r>
            <a:endParaRPr/>
          </a:p>
          <a:p>
            <a:pPr indent="0" lvl="0" marL="0" marR="0" rtl="0" algn="l">
              <a:lnSpc>
                <a:spcPct val="140000"/>
              </a:lnSpc>
              <a:spcBef>
                <a:spcPts val="0"/>
              </a:spcBef>
              <a:spcAft>
                <a:spcPts val="0"/>
              </a:spcAft>
              <a:buNone/>
            </a:pPr>
            <a:r>
              <a:rPr b="1" lang="en-US" sz="2000" u="sng">
                <a:solidFill>
                  <a:srgbClr val="4D4B4B"/>
                </a:solidFill>
                <a:latin typeface="Arial"/>
                <a:ea typeface="Arial"/>
                <a:cs typeface="Arial"/>
                <a:sym typeface="Arial"/>
              </a:rPr>
              <a:t>事前プログラム</a:t>
            </a:r>
            <a:r>
              <a:rPr lang="en-US" sz="2000">
                <a:solidFill>
                  <a:srgbClr val="4D4B4B"/>
                </a:solidFill>
                <a:latin typeface="Arial"/>
                <a:ea typeface="Arial"/>
                <a:cs typeface="Arial"/>
                <a:sym typeface="Arial"/>
              </a:rPr>
              <a:t>（Online &amp; In-Person）</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事前招集会（オンライン）</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全3回の Study Session（オンライン）</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日本人参加者向け 事前招集会（対面）</a:t>
            </a:r>
            <a:endParaRPr sz="2000">
              <a:solidFill>
                <a:srgbClr val="4D4B4B"/>
              </a:solidFill>
              <a:latin typeface="Arial"/>
              <a:ea typeface="Arial"/>
              <a:cs typeface="Arial"/>
              <a:sym typeface="Arial"/>
            </a:endParaRPr>
          </a:p>
          <a:p>
            <a:pPr indent="0" lvl="0" marL="0" marR="0" rtl="0" algn="l">
              <a:lnSpc>
                <a:spcPct val="140000"/>
              </a:lnSpc>
              <a:spcBef>
                <a:spcPts val="0"/>
              </a:spcBef>
              <a:spcAft>
                <a:spcPts val="0"/>
              </a:spcAft>
              <a:buNone/>
            </a:pPr>
            <a:r>
              <a:rPr b="1" lang="en-US" sz="2000" u="sng">
                <a:solidFill>
                  <a:srgbClr val="4D4B4B"/>
                </a:solidFill>
                <a:latin typeface="Arial"/>
                <a:ea typeface="Arial"/>
                <a:cs typeface="Arial"/>
                <a:sym typeface="Arial"/>
              </a:rPr>
              <a:t>本会議</a:t>
            </a:r>
            <a:r>
              <a:rPr lang="en-US" sz="2000">
                <a:solidFill>
                  <a:srgbClr val="4D4B4B"/>
                </a:solidFill>
                <a:latin typeface="Arial"/>
                <a:ea typeface="Arial"/>
                <a:cs typeface="Arial"/>
                <a:sym typeface="Arial"/>
              </a:rPr>
              <a:t>（Main Conference）</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期間：2026年8月4日〜8月14日</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会場：国立オリンピック記念青少年総合センター（東京）</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成果発表会：2026年8月13日</a:t>
            </a:r>
            <a:endParaRPr sz="2000">
              <a:solidFill>
                <a:srgbClr val="4D4B4B"/>
              </a:solidFill>
              <a:latin typeface="Arial"/>
              <a:ea typeface="Arial"/>
              <a:cs typeface="Arial"/>
              <a:sym typeface="Arial"/>
            </a:endParaRPr>
          </a:p>
          <a:p>
            <a:pPr indent="0" lvl="0" marL="0" marR="0" rtl="0" algn="l">
              <a:lnSpc>
                <a:spcPct val="140000"/>
              </a:lnSpc>
              <a:spcBef>
                <a:spcPts val="0"/>
              </a:spcBef>
              <a:spcAft>
                <a:spcPts val="0"/>
              </a:spcAft>
              <a:buNone/>
            </a:pPr>
            <a:r>
              <a:rPr b="1" lang="en-US" sz="2000" u="sng">
                <a:solidFill>
                  <a:srgbClr val="4D4B4B"/>
                </a:solidFill>
                <a:latin typeface="Arial"/>
                <a:ea typeface="Arial"/>
                <a:cs typeface="Arial"/>
                <a:sym typeface="Arial"/>
              </a:rPr>
              <a:t>事後活動</a:t>
            </a:r>
            <a:r>
              <a:rPr lang="en-US" sz="2000">
                <a:solidFill>
                  <a:srgbClr val="4D4B4B"/>
                </a:solidFill>
                <a:latin typeface="Arial"/>
                <a:ea typeface="Arial"/>
                <a:cs typeface="Arial"/>
                <a:sym typeface="Arial"/>
              </a:rPr>
              <a:t>（Post-Conference Activities）</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期間：2026年8月15日〜9月30日</a:t>
            </a:r>
            <a:endParaRPr sz="2000">
              <a:solidFill>
                <a:srgbClr val="4D4B4B"/>
              </a:solidFill>
              <a:latin typeface="Arial"/>
              <a:ea typeface="Arial"/>
              <a:cs typeface="Arial"/>
              <a:sym typeface="Arial"/>
            </a:endParaRPr>
          </a:p>
          <a:p>
            <a:pPr indent="0" lvl="0" marL="0" marR="0" rtl="0" algn="l">
              <a:lnSpc>
                <a:spcPct val="140000"/>
              </a:lnSpc>
              <a:spcBef>
                <a:spcPts val="0"/>
              </a:spcBef>
              <a:spcAft>
                <a:spcPts val="0"/>
              </a:spcAft>
              <a:buNone/>
            </a:pPr>
            <a:r>
              <a:rPr b="1" lang="en-US" sz="2000" u="sng">
                <a:solidFill>
                  <a:srgbClr val="4D4B4B"/>
                </a:solidFill>
                <a:latin typeface="Arial"/>
                <a:ea typeface="Arial"/>
                <a:cs typeface="Arial"/>
                <a:sym typeface="Arial"/>
              </a:rPr>
              <a:t>参加者・体制</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日本在住参加者：20名</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海外在住参加者：20名</a:t>
            </a:r>
            <a:endParaRPr/>
          </a:p>
          <a:p>
            <a:pPr indent="-215902" lvl="1" marL="431805" marR="0" rtl="0" algn="l">
              <a:lnSpc>
                <a:spcPct val="140000"/>
              </a:lnSpc>
              <a:spcBef>
                <a:spcPts val="0"/>
              </a:spcBef>
              <a:spcAft>
                <a:spcPts val="0"/>
              </a:spcAft>
              <a:buClr>
                <a:srgbClr val="4D4B4B"/>
              </a:buClr>
              <a:buSzPts val="2000"/>
              <a:buFont typeface="Arial"/>
              <a:buChar char="•"/>
            </a:pPr>
            <a:r>
              <a:rPr b="0" i="0" lang="en-US" sz="2000" u="none" cap="none" strike="noStrike">
                <a:solidFill>
                  <a:srgbClr val="4D4B4B"/>
                </a:solidFill>
                <a:latin typeface="Arial"/>
                <a:ea typeface="Arial"/>
                <a:cs typeface="Arial"/>
                <a:sym typeface="Arial"/>
              </a:rPr>
              <a:t>実行委員：18名（テーブルチーフ含む）</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8"/>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41" name="Google Shape;341;p18"/>
          <p:cNvCxnSpPr/>
          <p:nvPr/>
        </p:nvCxnSpPr>
        <p:spPr>
          <a:xfrm>
            <a:off x="1190625" y="5133975"/>
            <a:ext cx="16068675" cy="0"/>
          </a:xfrm>
          <a:prstGeom prst="straightConnector1">
            <a:avLst/>
          </a:prstGeom>
          <a:noFill/>
          <a:ln cap="rnd" cmpd="sng" w="19050">
            <a:solidFill>
              <a:srgbClr val="0FA4BC"/>
            </a:solidFill>
            <a:prstDash val="solid"/>
            <a:round/>
            <a:headEnd len="sm" w="sm" type="none"/>
            <a:tailEnd len="sm" w="sm" type="none"/>
          </a:ln>
        </p:spPr>
      </p:cxnSp>
      <p:sp>
        <p:nvSpPr>
          <p:cNvPr id="342" name="Google Shape;342;p18"/>
          <p:cNvSpPr/>
          <p:nvPr/>
        </p:nvSpPr>
        <p:spPr>
          <a:xfrm>
            <a:off x="1028700" y="498157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FA4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8"/>
          <p:cNvSpPr/>
          <p:nvPr/>
        </p:nvSpPr>
        <p:spPr>
          <a:xfrm>
            <a:off x="5317258" y="4972050"/>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FA4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8"/>
          <p:cNvSpPr/>
          <p:nvPr/>
        </p:nvSpPr>
        <p:spPr>
          <a:xfrm>
            <a:off x="9605817" y="4972050"/>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FA4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8"/>
          <p:cNvSpPr/>
          <p:nvPr/>
        </p:nvSpPr>
        <p:spPr>
          <a:xfrm>
            <a:off x="13894375" y="4972050"/>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FA4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8"/>
          <p:cNvSpPr txBox="1"/>
          <p:nvPr/>
        </p:nvSpPr>
        <p:spPr>
          <a:xfrm>
            <a:off x="1028700" y="5829300"/>
            <a:ext cx="3364925" cy="361548"/>
          </a:xfrm>
          <a:prstGeom prst="rect">
            <a:avLst/>
          </a:prstGeom>
          <a:noFill/>
          <a:ln>
            <a:noFill/>
          </a:ln>
        </p:spPr>
        <p:txBody>
          <a:bodyPr anchorCtr="0" anchor="t" bIns="0" lIns="0" spcFirstLastPara="1" rIns="0" wrap="square" tIns="0">
            <a:spAutoFit/>
          </a:bodyPr>
          <a:lstStyle/>
          <a:p>
            <a:pPr indent="0" lvl="0" marL="0" marR="0" rtl="0" algn="ctr">
              <a:lnSpc>
                <a:spcPct val="130030"/>
              </a:lnSpc>
              <a:spcBef>
                <a:spcPts val="0"/>
              </a:spcBef>
              <a:spcAft>
                <a:spcPts val="0"/>
              </a:spcAft>
              <a:buNone/>
            </a:pPr>
            <a:r>
              <a:rPr b="1" lang="en-US" sz="2281">
                <a:solidFill>
                  <a:srgbClr val="4D4B4B"/>
                </a:solidFill>
                <a:latin typeface="Arial"/>
                <a:ea typeface="Arial"/>
                <a:cs typeface="Arial"/>
                <a:sym typeface="Arial"/>
              </a:rPr>
              <a:t>参加者募集開始</a:t>
            </a:r>
            <a:endParaRPr/>
          </a:p>
        </p:txBody>
      </p:sp>
      <p:sp>
        <p:nvSpPr>
          <p:cNvPr id="347" name="Google Shape;347;p18"/>
          <p:cNvSpPr txBox="1"/>
          <p:nvPr/>
        </p:nvSpPr>
        <p:spPr>
          <a:xfrm>
            <a:off x="1028700" y="6329161"/>
            <a:ext cx="3364925" cy="898114"/>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lang="en-US" sz="1766">
                <a:solidFill>
                  <a:srgbClr val="4D4B4B"/>
                </a:solidFill>
                <a:latin typeface="Arial"/>
                <a:ea typeface="Arial"/>
                <a:cs typeface="Arial"/>
                <a:sym typeface="Arial"/>
              </a:rPr>
              <a:t>2026年2月20日~2026年3月31日 23:59(JST) 海外・日本在住者(共通)</a:t>
            </a:r>
            <a:endParaRPr/>
          </a:p>
        </p:txBody>
      </p:sp>
      <p:sp>
        <p:nvSpPr>
          <p:cNvPr id="348" name="Google Shape;348;p18"/>
          <p:cNvSpPr txBox="1"/>
          <p:nvPr/>
        </p:nvSpPr>
        <p:spPr>
          <a:xfrm>
            <a:off x="5317258" y="5829300"/>
            <a:ext cx="3364925" cy="361548"/>
          </a:xfrm>
          <a:prstGeom prst="rect">
            <a:avLst/>
          </a:prstGeom>
          <a:noFill/>
          <a:ln>
            <a:noFill/>
          </a:ln>
        </p:spPr>
        <p:txBody>
          <a:bodyPr anchorCtr="0" anchor="t" bIns="0" lIns="0" spcFirstLastPara="1" rIns="0" wrap="square" tIns="0">
            <a:spAutoFit/>
          </a:bodyPr>
          <a:lstStyle/>
          <a:p>
            <a:pPr indent="0" lvl="0" marL="0" marR="0" rtl="0" algn="ctr">
              <a:lnSpc>
                <a:spcPct val="130030"/>
              </a:lnSpc>
              <a:spcBef>
                <a:spcPts val="0"/>
              </a:spcBef>
              <a:spcAft>
                <a:spcPts val="0"/>
              </a:spcAft>
              <a:buNone/>
            </a:pPr>
            <a:r>
              <a:rPr b="1" lang="en-US" sz="2281">
                <a:solidFill>
                  <a:srgbClr val="4D4B4B"/>
                </a:solidFill>
                <a:latin typeface="Arial"/>
                <a:ea typeface="Arial"/>
                <a:cs typeface="Arial"/>
                <a:sym typeface="Arial"/>
              </a:rPr>
              <a:t>応募者選考期間</a:t>
            </a:r>
            <a:endParaRPr/>
          </a:p>
        </p:txBody>
      </p:sp>
      <p:sp>
        <p:nvSpPr>
          <p:cNvPr id="349" name="Google Shape;349;p18"/>
          <p:cNvSpPr txBox="1"/>
          <p:nvPr/>
        </p:nvSpPr>
        <p:spPr>
          <a:xfrm>
            <a:off x="5317258" y="6329161"/>
            <a:ext cx="3364925" cy="593314"/>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lang="en-US" sz="1766">
                <a:solidFill>
                  <a:srgbClr val="4D4B4B"/>
                </a:solidFill>
                <a:latin typeface="Arial"/>
                <a:ea typeface="Arial"/>
                <a:cs typeface="Arial"/>
                <a:sym typeface="Arial"/>
              </a:rPr>
              <a:t>学術担当者による</a:t>
            </a:r>
            <a:endParaRPr/>
          </a:p>
          <a:p>
            <a:pPr indent="0" lvl="0" marL="0" marR="0" rtl="0" algn="ctr">
              <a:lnSpc>
                <a:spcPct val="139977"/>
              </a:lnSpc>
              <a:spcBef>
                <a:spcPts val="0"/>
              </a:spcBef>
              <a:spcAft>
                <a:spcPts val="0"/>
              </a:spcAft>
              <a:buNone/>
            </a:pPr>
            <a:r>
              <a:rPr lang="en-US" sz="1766">
                <a:solidFill>
                  <a:srgbClr val="4D4B4B"/>
                </a:solidFill>
                <a:latin typeface="Arial"/>
                <a:ea typeface="Arial"/>
                <a:cs typeface="Arial"/>
                <a:sym typeface="Arial"/>
              </a:rPr>
              <a:t>書類審査および面接審査</a:t>
            </a:r>
            <a:endParaRPr/>
          </a:p>
        </p:txBody>
      </p:sp>
      <p:sp>
        <p:nvSpPr>
          <p:cNvPr id="350" name="Google Shape;350;p18"/>
          <p:cNvSpPr txBox="1"/>
          <p:nvPr/>
        </p:nvSpPr>
        <p:spPr>
          <a:xfrm>
            <a:off x="9605817" y="5819775"/>
            <a:ext cx="3364925" cy="361548"/>
          </a:xfrm>
          <a:prstGeom prst="rect">
            <a:avLst/>
          </a:prstGeom>
          <a:noFill/>
          <a:ln>
            <a:noFill/>
          </a:ln>
        </p:spPr>
        <p:txBody>
          <a:bodyPr anchorCtr="0" anchor="t" bIns="0" lIns="0" spcFirstLastPara="1" rIns="0" wrap="square" tIns="0">
            <a:spAutoFit/>
          </a:bodyPr>
          <a:lstStyle/>
          <a:p>
            <a:pPr indent="0" lvl="0" marL="0" marR="0" rtl="0" algn="ctr">
              <a:lnSpc>
                <a:spcPct val="130030"/>
              </a:lnSpc>
              <a:spcBef>
                <a:spcPts val="0"/>
              </a:spcBef>
              <a:spcAft>
                <a:spcPts val="0"/>
              </a:spcAft>
              <a:buNone/>
            </a:pPr>
            <a:r>
              <a:rPr b="1" lang="en-US" sz="2281">
                <a:solidFill>
                  <a:srgbClr val="4D4B4B"/>
                </a:solidFill>
                <a:latin typeface="Arial"/>
                <a:ea typeface="Arial"/>
                <a:cs typeface="Arial"/>
                <a:sym typeface="Arial"/>
              </a:rPr>
              <a:t>事務手続き</a:t>
            </a:r>
            <a:endParaRPr/>
          </a:p>
        </p:txBody>
      </p:sp>
      <p:sp>
        <p:nvSpPr>
          <p:cNvPr id="351" name="Google Shape;351;p18"/>
          <p:cNvSpPr txBox="1"/>
          <p:nvPr/>
        </p:nvSpPr>
        <p:spPr>
          <a:xfrm>
            <a:off x="9767742" y="6329161"/>
            <a:ext cx="3364925" cy="593314"/>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lang="en-US" sz="1766">
                <a:solidFill>
                  <a:srgbClr val="4D4B4B"/>
                </a:solidFill>
                <a:latin typeface="Arial"/>
                <a:ea typeface="Arial"/>
                <a:cs typeface="Arial"/>
                <a:sym typeface="Arial"/>
              </a:rPr>
              <a:t>支払い手続き及び、海外参加者へのVisa対応</a:t>
            </a:r>
            <a:endParaRPr/>
          </a:p>
        </p:txBody>
      </p:sp>
      <p:sp>
        <p:nvSpPr>
          <p:cNvPr id="352" name="Google Shape;352;p18"/>
          <p:cNvSpPr txBox="1"/>
          <p:nvPr/>
        </p:nvSpPr>
        <p:spPr>
          <a:xfrm>
            <a:off x="13695469" y="5842318"/>
            <a:ext cx="3563831" cy="335513"/>
          </a:xfrm>
          <a:prstGeom prst="rect">
            <a:avLst/>
          </a:prstGeom>
          <a:noFill/>
          <a:ln>
            <a:noFill/>
          </a:ln>
        </p:spPr>
        <p:txBody>
          <a:bodyPr anchorCtr="0" anchor="t" bIns="0" lIns="0" spcFirstLastPara="1" rIns="0" wrap="square" tIns="0">
            <a:spAutoFit/>
          </a:bodyPr>
          <a:lstStyle/>
          <a:p>
            <a:pPr indent="0" lvl="0" marL="0" marR="0" rtl="0" algn="ctr">
              <a:lnSpc>
                <a:spcPct val="130033"/>
              </a:lnSpc>
              <a:spcBef>
                <a:spcPts val="0"/>
              </a:spcBef>
              <a:spcAft>
                <a:spcPts val="0"/>
              </a:spcAft>
              <a:buNone/>
            </a:pPr>
            <a:r>
              <a:rPr b="1" lang="en-US" sz="2081">
                <a:solidFill>
                  <a:srgbClr val="4D4B4B"/>
                </a:solidFill>
                <a:latin typeface="Arial"/>
                <a:ea typeface="Arial"/>
                <a:cs typeface="Arial"/>
                <a:sym typeface="Arial"/>
              </a:rPr>
              <a:t>事前プログラム</a:t>
            </a:r>
            <a:endParaRPr/>
          </a:p>
        </p:txBody>
      </p:sp>
      <p:sp>
        <p:nvSpPr>
          <p:cNvPr id="353" name="Google Shape;353;p18"/>
          <p:cNvSpPr txBox="1"/>
          <p:nvPr/>
        </p:nvSpPr>
        <p:spPr>
          <a:xfrm>
            <a:off x="13794922" y="6329161"/>
            <a:ext cx="3364925" cy="898114"/>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lang="en-US" sz="1766">
                <a:solidFill>
                  <a:srgbClr val="4D4B4B"/>
                </a:solidFill>
                <a:latin typeface="Arial"/>
                <a:ea typeface="Arial"/>
                <a:cs typeface="Arial"/>
                <a:sym typeface="Arial"/>
              </a:rPr>
              <a:t>第1回 事前招集会/第1回 Study sessionの開催(両方ともオンライン)</a:t>
            </a:r>
            <a:endParaRPr/>
          </a:p>
        </p:txBody>
      </p:sp>
      <p:sp>
        <p:nvSpPr>
          <p:cNvPr id="354" name="Google Shape;354;p18"/>
          <p:cNvSpPr txBox="1"/>
          <p:nvPr/>
        </p:nvSpPr>
        <p:spPr>
          <a:xfrm>
            <a:off x="0" y="1852613"/>
            <a:ext cx="12173948" cy="56388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299">
                <a:solidFill>
                  <a:srgbClr val="4D4B4B"/>
                </a:solidFill>
                <a:latin typeface="Arial"/>
                <a:ea typeface="Arial"/>
                <a:cs typeface="Arial"/>
                <a:sym typeface="Arial"/>
              </a:rPr>
              <a:t>【 第72 回 国際学生会議 運営スケジュール】</a:t>
            </a:r>
            <a:endParaRPr/>
          </a:p>
        </p:txBody>
      </p:sp>
      <p:grpSp>
        <p:nvGrpSpPr>
          <p:cNvPr id="355" name="Google Shape;355;p18"/>
          <p:cNvGrpSpPr/>
          <p:nvPr/>
        </p:nvGrpSpPr>
        <p:grpSpPr>
          <a:xfrm>
            <a:off x="735753" y="542134"/>
            <a:ext cx="10344899" cy="837401"/>
            <a:chOff x="0" y="-104775"/>
            <a:chExt cx="13793200" cy="1116534"/>
          </a:xfrm>
        </p:grpSpPr>
        <p:sp>
          <p:nvSpPr>
            <p:cNvPr id="356" name="Google Shape;356;p18"/>
            <p:cNvSpPr/>
            <p:nvPr/>
          </p:nvSpPr>
          <p:spPr>
            <a:xfrm>
              <a:off x="0" y="348185"/>
              <a:ext cx="781192" cy="391590"/>
            </a:xfrm>
            <a:custGeom>
              <a:rect b="b" l="l" r="r" t="t"/>
              <a:pathLst>
                <a:path extrusionOk="0" h="391590" w="781192">
                  <a:moveTo>
                    <a:pt x="0" y="0"/>
                  </a:moveTo>
                  <a:lnTo>
                    <a:pt x="781192" y="0"/>
                  </a:lnTo>
                  <a:lnTo>
                    <a:pt x="781192" y="391590"/>
                  </a:lnTo>
                  <a:lnTo>
                    <a:pt x="0" y="39159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8"/>
            <p:cNvSpPr txBox="1"/>
            <p:nvPr/>
          </p:nvSpPr>
          <p:spPr>
            <a:xfrm>
              <a:off x="1258543" y="-104775"/>
              <a:ext cx="12534657" cy="111653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本年度の開催概要</a:t>
              </a:r>
              <a:endParaRPr/>
            </a:p>
          </p:txBody>
        </p:sp>
      </p:grpSp>
      <p:sp>
        <p:nvSpPr>
          <p:cNvPr id="358" name="Google Shape;358;p18"/>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18"/>
          <p:cNvSpPr txBox="1"/>
          <p:nvPr/>
        </p:nvSpPr>
        <p:spPr>
          <a:xfrm>
            <a:off x="730858" y="4170854"/>
            <a:ext cx="919535" cy="3892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300">
                <a:solidFill>
                  <a:srgbClr val="4D4B4B"/>
                </a:solidFill>
                <a:latin typeface="Arial"/>
                <a:ea typeface="Arial"/>
                <a:cs typeface="Arial"/>
                <a:sym typeface="Arial"/>
              </a:rPr>
              <a:t>2-3月</a:t>
            </a:r>
            <a:endParaRPr/>
          </a:p>
        </p:txBody>
      </p:sp>
      <p:sp>
        <p:nvSpPr>
          <p:cNvPr id="360" name="Google Shape;360;p18"/>
          <p:cNvSpPr txBox="1"/>
          <p:nvPr/>
        </p:nvSpPr>
        <p:spPr>
          <a:xfrm>
            <a:off x="5203293" y="4170854"/>
            <a:ext cx="551780" cy="3892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300">
                <a:solidFill>
                  <a:srgbClr val="4D4B4B"/>
                </a:solidFill>
                <a:latin typeface="Arial"/>
                <a:ea typeface="Arial"/>
                <a:cs typeface="Arial"/>
                <a:sym typeface="Arial"/>
              </a:rPr>
              <a:t>4月</a:t>
            </a:r>
            <a:endParaRPr/>
          </a:p>
        </p:txBody>
      </p:sp>
      <p:sp>
        <p:nvSpPr>
          <p:cNvPr id="361" name="Google Shape;361;p18"/>
          <p:cNvSpPr txBox="1"/>
          <p:nvPr/>
        </p:nvSpPr>
        <p:spPr>
          <a:xfrm>
            <a:off x="9491852" y="4170854"/>
            <a:ext cx="551780" cy="3892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300">
                <a:solidFill>
                  <a:srgbClr val="4D4B4B"/>
                </a:solidFill>
                <a:latin typeface="Arial"/>
                <a:ea typeface="Arial"/>
                <a:cs typeface="Arial"/>
                <a:sym typeface="Arial"/>
              </a:rPr>
              <a:t>5月</a:t>
            </a:r>
            <a:endParaRPr/>
          </a:p>
        </p:txBody>
      </p:sp>
      <p:sp>
        <p:nvSpPr>
          <p:cNvPr id="362" name="Google Shape;362;p18"/>
          <p:cNvSpPr txBox="1"/>
          <p:nvPr/>
        </p:nvSpPr>
        <p:spPr>
          <a:xfrm>
            <a:off x="13780410" y="4170854"/>
            <a:ext cx="551780" cy="3892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300">
                <a:solidFill>
                  <a:srgbClr val="4D4B4B"/>
                </a:solidFill>
                <a:latin typeface="Arial"/>
                <a:ea typeface="Arial"/>
                <a:cs typeface="Arial"/>
                <a:sym typeface="Arial"/>
              </a:rPr>
              <a:t>6月</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9"/>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68" name="Google Shape;368;p19"/>
          <p:cNvCxnSpPr/>
          <p:nvPr/>
        </p:nvCxnSpPr>
        <p:spPr>
          <a:xfrm>
            <a:off x="1190625" y="5133975"/>
            <a:ext cx="16068675" cy="0"/>
          </a:xfrm>
          <a:prstGeom prst="straightConnector1">
            <a:avLst/>
          </a:prstGeom>
          <a:noFill/>
          <a:ln cap="rnd" cmpd="sng" w="19050">
            <a:solidFill>
              <a:srgbClr val="0FA4BC"/>
            </a:solidFill>
            <a:prstDash val="solid"/>
            <a:round/>
            <a:headEnd len="sm" w="sm" type="none"/>
            <a:tailEnd len="sm" w="sm" type="none"/>
          </a:ln>
        </p:spPr>
      </p:cxnSp>
      <p:sp>
        <p:nvSpPr>
          <p:cNvPr id="369" name="Google Shape;369;p19"/>
          <p:cNvSpPr/>
          <p:nvPr/>
        </p:nvSpPr>
        <p:spPr>
          <a:xfrm>
            <a:off x="1028700" y="498157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FA4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9"/>
          <p:cNvSpPr/>
          <p:nvPr/>
        </p:nvSpPr>
        <p:spPr>
          <a:xfrm>
            <a:off x="5317258" y="4972050"/>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FA4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9"/>
          <p:cNvSpPr/>
          <p:nvPr/>
        </p:nvSpPr>
        <p:spPr>
          <a:xfrm>
            <a:off x="9605817" y="4972050"/>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FA4B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9"/>
          <p:cNvSpPr txBox="1"/>
          <p:nvPr/>
        </p:nvSpPr>
        <p:spPr>
          <a:xfrm>
            <a:off x="1028700" y="5829300"/>
            <a:ext cx="3364925" cy="361548"/>
          </a:xfrm>
          <a:prstGeom prst="rect">
            <a:avLst/>
          </a:prstGeom>
          <a:noFill/>
          <a:ln>
            <a:noFill/>
          </a:ln>
        </p:spPr>
        <p:txBody>
          <a:bodyPr anchorCtr="0" anchor="t" bIns="0" lIns="0" spcFirstLastPara="1" rIns="0" wrap="square" tIns="0">
            <a:spAutoFit/>
          </a:bodyPr>
          <a:lstStyle/>
          <a:p>
            <a:pPr indent="0" lvl="0" marL="0" marR="0" rtl="0" algn="ctr">
              <a:lnSpc>
                <a:spcPct val="130030"/>
              </a:lnSpc>
              <a:spcBef>
                <a:spcPts val="0"/>
              </a:spcBef>
              <a:spcAft>
                <a:spcPts val="0"/>
              </a:spcAft>
              <a:buNone/>
            </a:pPr>
            <a:r>
              <a:rPr b="1" lang="en-US" sz="2281">
                <a:solidFill>
                  <a:srgbClr val="4D4B4B"/>
                </a:solidFill>
                <a:latin typeface="Arial"/>
                <a:ea typeface="Arial"/>
                <a:cs typeface="Arial"/>
                <a:sym typeface="Arial"/>
              </a:rPr>
              <a:t>事前プログラム</a:t>
            </a:r>
            <a:endParaRPr/>
          </a:p>
        </p:txBody>
      </p:sp>
      <p:sp>
        <p:nvSpPr>
          <p:cNvPr id="373" name="Google Shape;373;p19"/>
          <p:cNvSpPr txBox="1"/>
          <p:nvPr/>
        </p:nvSpPr>
        <p:spPr>
          <a:xfrm>
            <a:off x="1028700" y="6329161"/>
            <a:ext cx="3364925" cy="1507714"/>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lang="en-US" sz="1766">
                <a:solidFill>
                  <a:srgbClr val="4D4B4B"/>
                </a:solidFill>
                <a:latin typeface="Arial"/>
                <a:ea typeface="Arial"/>
                <a:cs typeface="Arial"/>
                <a:sym typeface="Arial"/>
              </a:rPr>
              <a:t>第2回　日本人参加者向け事前招集会(対面)</a:t>
            </a:r>
            <a:endParaRPr/>
          </a:p>
          <a:p>
            <a:pPr indent="0" lvl="0" marL="0" marR="0" rtl="0" algn="ctr">
              <a:lnSpc>
                <a:spcPct val="139977"/>
              </a:lnSpc>
              <a:spcBef>
                <a:spcPts val="0"/>
              </a:spcBef>
              <a:spcAft>
                <a:spcPts val="0"/>
              </a:spcAft>
              <a:buNone/>
            </a:pPr>
            <a:r>
              <a:rPr lang="en-US" sz="1766">
                <a:solidFill>
                  <a:srgbClr val="4D4B4B"/>
                </a:solidFill>
                <a:latin typeface="Arial"/>
                <a:ea typeface="Arial"/>
                <a:cs typeface="Arial"/>
                <a:sym typeface="Arial"/>
              </a:rPr>
              <a:t>第2回　Study Session開催</a:t>
            </a:r>
            <a:endParaRPr/>
          </a:p>
          <a:p>
            <a:pPr indent="0" lvl="0" marL="0" marR="0" rtl="0" algn="ctr">
              <a:lnSpc>
                <a:spcPct val="139977"/>
              </a:lnSpc>
              <a:spcBef>
                <a:spcPts val="0"/>
              </a:spcBef>
              <a:spcAft>
                <a:spcPts val="0"/>
              </a:spcAft>
              <a:buNone/>
            </a:pPr>
            <a:r>
              <a:rPr lang="en-US" sz="1766">
                <a:solidFill>
                  <a:srgbClr val="4D4B4B"/>
                </a:solidFill>
                <a:latin typeface="Arial"/>
                <a:ea typeface="Arial"/>
                <a:cs typeface="Arial"/>
                <a:sym typeface="Arial"/>
              </a:rPr>
              <a:t>第3回　Study Session開催</a:t>
            </a:r>
            <a:endParaRPr/>
          </a:p>
          <a:p>
            <a:pPr indent="0" lvl="0" marL="0" marR="0" rtl="0" algn="ctr">
              <a:lnSpc>
                <a:spcPct val="139977"/>
              </a:lnSpc>
              <a:spcBef>
                <a:spcPts val="0"/>
              </a:spcBef>
              <a:spcAft>
                <a:spcPts val="0"/>
              </a:spcAft>
              <a:buNone/>
            </a:pPr>
            <a:r>
              <a:t/>
            </a:r>
            <a:endParaRPr sz="1766">
              <a:solidFill>
                <a:srgbClr val="4D4B4B"/>
              </a:solidFill>
              <a:latin typeface="Arial"/>
              <a:ea typeface="Arial"/>
              <a:cs typeface="Arial"/>
              <a:sym typeface="Arial"/>
            </a:endParaRPr>
          </a:p>
        </p:txBody>
      </p:sp>
      <p:sp>
        <p:nvSpPr>
          <p:cNvPr id="374" name="Google Shape;374;p19"/>
          <p:cNvSpPr txBox="1"/>
          <p:nvPr/>
        </p:nvSpPr>
        <p:spPr>
          <a:xfrm>
            <a:off x="5317258" y="5829300"/>
            <a:ext cx="3364925" cy="361548"/>
          </a:xfrm>
          <a:prstGeom prst="rect">
            <a:avLst/>
          </a:prstGeom>
          <a:noFill/>
          <a:ln>
            <a:noFill/>
          </a:ln>
        </p:spPr>
        <p:txBody>
          <a:bodyPr anchorCtr="0" anchor="t" bIns="0" lIns="0" spcFirstLastPara="1" rIns="0" wrap="square" tIns="0">
            <a:spAutoFit/>
          </a:bodyPr>
          <a:lstStyle/>
          <a:p>
            <a:pPr indent="0" lvl="0" marL="0" marR="0" rtl="0" algn="ctr">
              <a:lnSpc>
                <a:spcPct val="130030"/>
              </a:lnSpc>
              <a:spcBef>
                <a:spcPts val="0"/>
              </a:spcBef>
              <a:spcAft>
                <a:spcPts val="0"/>
              </a:spcAft>
              <a:buNone/>
            </a:pPr>
            <a:r>
              <a:rPr b="1" lang="en-US" sz="2281">
                <a:solidFill>
                  <a:srgbClr val="4D4B4B"/>
                </a:solidFill>
                <a:latin typeface="Arial"/>
                <a:ea typeface="Arial"/>
                <a:cs typeface="Arial"/>
                <a:sym typeface="Arial"/>
              </a:rPr>
              <a:t>本会議</a:t>
            </a:r>
            <a:endParaRPr/>
          </a:p>
        </p:txBody>
      </p:sp>
      <p:sp>
        <p:nvSpPr>
          <p:cNvPr id="375" name="Google Shape;375;p19"/>
          <p:cNvSpPr txBox="1"/>
          <p:nvPr/>
        </p:nvSpPr>
        <p:spPr>
          <a:xfrm>
            <a:off x="5317258" y="6329161"/>
            <a:ext cx="3364925" cy="1202914"/>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lang="en-US" sz="1766">
                <a:solidFill>
                  <a:srgbClr val="4D4B4B"/>
                </a:solidFill>
                <a:latin typeface="Arial"/>
                <a:ea typeface="Arial"/>
                <a:cs typeface="Arial"/>
                <a:sym typeface="Arial"/>
              </a:rPr>
              <a:t>2026年8月4日〜8月14日の期間で開催。成果発表会は同期間中の2026年8月13日に行われる。（一般公開予定）</a:t>
            </a:r>
            <a:endParaRPr/>
          </a:p>
        </p:txBody>
      </p:sp>
      <p:sp>
        <p:nvSpPr>
          <p:cNvPr id="376" name="Google Shape;376;p19"/>
          <p:cNvSpPr txBox="1"/>
          <p:nvPr/>
        </p:nvSpPr>
        <p:spPr>
          <a:xfrm>
            <a:off x="9605817" y="5819775"/>
            <a:ext cx="3364925" cy="361548"/>
          </a:xfrm>
          <a:prstGeom prst="rect">
            <a:avLst/>
          </a:prstGeom>
          <a:noFill/>
          <a:ln>
            <a:noFill/>
          </a:ln>
        </p:spPr>
        <p:txBody>
          <a:bodyPr anchorCtr="0" anchor="t" bIns="0" lIns="0" spcFirstLastPara="1" rIns="0" wrap="square" tIns="0">
            <a:spAutoFit/>
          </a:bodyPr>
          <a:lstStyle/>
          <a:p>
            <a:pPr indent="0" lvl="0" marL="0" marR="0" rtl="0" algn="ctr">
              <a:lnSpc>
                <a:spcPct val="130030"/>
              </a:lnSpc>
              <a:spcBef>
                <a:spcPts val="0"/>
              </a:spcBef>
              <a:spcAft>
                <a:spcPts val="0"/>
              </a:spcAft>
              <a:buNone/>
            </a:pPr>
            <a:r>
              <a:rPr b="1" lang="en-US" sz="2281">
                <a:solidFill>
                  <a:srgbClr val="4D4B4B"/>
                </a:solidFill>
                <a:latin typeface="Arial"/>
                <a:ea typeface="Arial"/>
                <a:cs typeface="Arial"/>
                <a:sym typeface="Arial"/>
              </a:rPr>
              <a:t>事後活動</a:t>
            </a:r>
            <a:endParaRPr/>
          </a:p>
        </p:txBody>
      </p:sp>
      <p:sp>
        <p:nvSpPr>
          <p:cNvPr id="377" name="Google Shape;377;p19"/>
          <p:cNvSpPr txBox="1"/>
          <p:nvPr/>
        </p:nvSpPr>
        <p:spPr>
          <a:xfrm>
            <a:off x="9516176" y="6351592"/>
            <a:ext cx="3544206" cy="593314"/>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None/>
            </a:pPr>
            <a:r>
              <a:rPr lang="en-US" sz="1766">
                <a:solidFill>
                  <a:srgbClr val="4D4B4B"/>
                </a:solidFill>
                <a:latin typeface="Arial"/>
                <a:ea typeface="Arial"/>
                <a:cs typeface="Arial"/>
                <a:sym typeface="Arial"/>
              </a:rPr>
              <a:t>次の年度の運営委員への引き継ぎ/財務・事業報告書の作成</a:t>
            </a:r>
            <a:endParaRPr/>
          </a:p>
        </p:txBody>
      </p:sp>
      <p:sp>
        <p:nvSpPr>
          <p:cNvPr id="378" name="Google Shape;378;p19"/>
          <p:cNvSpPr txBox="1"/>
          <p:nvPr/>
        </p:nvSpPr>
        <p:spPr>
          <a:xfrm>
            <a:off x="0" y="1852613"/>
            <a:ext cx="12173948" cy="56388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299">
                <a:solidFill>
                  <a:srgbClr val="4D4B4B"/>
                </a:solidFill>
                <a:latin typeface="Arial"/>
                <a:ea typeface="Arial"/>
                <a:cs typeface="Arial"/>
                <a:sym typeface="Arial"/>
              </a:rPr>
              <a:t>【 第72 回 国際学生会議 運営スケジュール】</a:t>
            </a:r>
            <a:endParaRPr/>
          </a:p>
        </p:txBody>
      </p:sp>
      <p:grpSp>
        <p:nvGrpSpPr>
          <p:cNvPr id="379" name="Google Shape;379;p19"/>
          <p:cNvGrpSpPr/>
          <p:nvPr/>
        </p:nvGrpSpPr>
        <p:grpSpPr>
          <a:xfrm>
            <a:off x="735753" y="542134"/>
            <a:ext cx="10344899" cy="837401"/>
            <a:chOff x="0" y="-104775"/>
            <a:chExt cx="13793200" cy="1116534"/>
          </a:xfrm>
        </p:grpSpPr>
        <p:sp>
          <p:nvSpPr>
            <p:cNvPr id="380" name="Google Shape;380;p19"/>
            <p:cNvSpPr/>
            <p:nvPr/>
          </p:nvSpPr>
          <p:spPr>
            <a:xfrm>
              <a:off x="0" y="348185"/>
              <a:ext cx="781192" cy="391590"/>
            </a:xfrm>
            <a:custGeom>
              <a:rect b="b" l="l" r="r" t="t"/>
              <a:pathLst>
                <a:path extrusionOk="0" h="391590" w="781192">
                  <a:moveTo>
                    <a:pt x="0" y="0"/>
                  </a:moveTo>
                  <a:lnTo>
                    <a:pt x="781192" y="0"/>
                  </a:lnTo>
                  <a:lnTo>
                    <a:pt x="781192" y="391590"/>
                  </a:lnTo>
                  <a:lnTo>
                    <a:pt x="0" y="39159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9"/>
            <p:cNvSpPr txBox="1"/>
            <p:nvPr/>
          </p:nvSpPr>
          <p:spPr>
            <a:xfrm>
              <a:off x="1258543" y="-104775"/>
              <a:ext cx="12534657" cy="111653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本年度の開催概要</a:t>
              </a:r>
              <a:endParaRPr/>
            </a:p>
          </p:txBody>
        </p:sp>
      </p:grpSp>
      <p:sp>
        <p:nvSpPr>
          <p:cNvPr id="382" name="Google Shape;382;p19"/>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19"/>
          <p:cNvSpPr txBox="1"/>
          <p:nvPr/>
        </p:nvSpPr>
        <p:spPr>
          <a:xfrm>
            <a:off x="914735" y="4170854"/>
            <a:ext cx="551780" cy="3892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300">
                <a:solidFill>
                  <a:srgbClr val="4D4B4B"/>
                </a:solidFill>
                <a:latin typeface="Arial"/>
                <a:ea typeface="Arial"/>
                <a:cs typeface="Arial"/>
                <a:sym typeface="Arial"/>
              </a:rPr>
              <a:t>7月</a:t>
            </a:r>
            <a:endParaRPr/>
          </a:p>
        </p:txBody>
      </p:sp>
      <p:sp>
        <p:nvSpPr>
          <p:cNvPr id="384" name="Google Shape;384;p19"/>
          <p:cNvSpPr txBox="1"/>
          <p:nvPr/>
        </p:nvSpPr>
        <p:spPr>
          <a:xfrm>
            <a:off x="5203293" y="4170854"/>
            <a:ext cx="551780" cy="3892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300">
                <a:solidFill>
                  <a:srgbClr val="4D4B4B"/>
                </a:solidFill>
                <a:latin typeface="Arial"/>
                <a:ea typeface="Arial"/>
                <a:cs typeface="Arial"/>
                <a:sym typeface="Arial"/>
              </a:rPr>
              <a:t>8月</a:t>
            </a:r>
            <a:endParaRPr/>
          </a:p>
        </p:txBody>
      </p:sp>
      <p:sp>
        <p:nvSpPr>
          <p:cNvPr id="385" name="Google Shape;385;p19"/>
          <p:cNvSpPr txBox="1"/>
          <p:nvPr/>
        </p:nvSpPr>
        <p:spPr>
          <a:xfrm>
            <a:off x="9491852" y="4170854"/>
            <a:ext cx="551780" cy="3892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300">
                <a:solidFill>
                  <a:srgbClr val="4D4B4B"/>
                </a:solidFill>
                <a:latin typeface="Arial"/>
                <a:ea typeface="Arial"/>
                <a:cs typeface="Arial"/>
                <a:sym typeface="Arial"/>
              </a:rPr>
              <a:t>9月</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p:nvPr/>
        </p:nvSpPr>
        <p:spPr>
          <a:xfrm rot="-5400000">
            <a:off x="9854439" y="2573043"/>
            <a:ext cx="562241" cy="281836"/>
          </a:xfrm>
          <a:custGeom>
            <a:rect b="b" l="l" r="r" t="t"/>
            <a:pathLst>
              <a:path extrusionOk="0" h="281836" w="562241">
                <a:moveTo>
                  <a:pt x="0" y="0"/>
                </a:moveTo>
                <a:lnTo>
                  <a:pt x="562241" y="0"/>
                </a:lnTo>
                <a:lnTo>
                  <a:pt x="562241" y="281836"/>
                </a:lnTo>
                <a:lnTo>
                  <a:pt x="0" y="28183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2"/>
          <p:cNvSpPr/>
          <p:nvPr/>
        </p:nvSpPr>
        <p:spPr>
          <a:xfrm rot="-5400000">
            <a:off x="9854439" y="3621059"/>
            <a:ext cx="562241" cy="281836"/>
          </a:xfrm>
          <a:custGeom>
            <a:rect b="b" l="l" r="r" t="t"/>
            <a:pathLst>
              <a:path extrusionOk="0" h="281836" w="562241">
                <a:moveTo>
                  <a:pt x="0" y="0"/>
                </a:moveTo>
                <a:lnTo>
                  <a:pt x="562241" y="0"/>
                </a:lnTo>
                <a:lnTo>
                  <a:pt x="562241" y="281835"/>
                </a:lnTo>
                <a:lnTo>
                  <a:pt x="0" y="28183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2"/>
          <p:cNvSpPr/>
          <p:nvPr/>
        </p:nvSpPr>
        <p:spPr>
          <a:xfrm rot="-5400000">
            <a:off x="9854439" y="4669074"/>
            <a:ext cx="562241" cy="281836"/>
          </a:xfrm>
          <a:custGeom>
            <a:rect b="b" l="l" r="r" t="t"/>
            <a:pathLst>
              <a:path extrusionOk="0" h="281836" w="562241">
                <a:moveTo>
                  <a:pt x="0" y="0"/>
                </a:moveTo>
                <a:lnTo>
                  <a:pt x="562241" y="0"/>
                </a:lnTo>
                <a:lnTo>
                  <a:pt x="562241" y="281836"/>
                </a:lnTo>
                <a:lnTo>
                  <a:pt x="0" y="28183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2"/>
          <p:cNvSpPr/>
          <p:nvPr/>
        </p:nvSpPr>
        <p:spPr>
          <a:xfrm rot="-5400000">
            <a:off x="9854439" y="5717090"/>
            <a:ext cx="562241" cy="281836"/>
          </a:xfrm>
          <a:custGeom>
            <a:rect b="b" l="l" r="r" t="t"/>
            <a:pathLst>
              <a:path extrusionOk="0" h="281836" w="562241">
                <a:moveTo>
                  <a:pt x="0" y="0"/>
                </a:moveTo>
                <a:lnTo>
                  <a:pt x="562241" y="0"/>
                </a:lnTo>
                <a:lnTo>
                  <a:pt x="562241" y="281836"/>
                </a:lnTo>
                <a:lnTo>
                  <a:pt x="0" y="28183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2"/>
          <p:cNvSpPr/>
          <p:nvPr/>
        </p:nvSpPr>
        <p:spPr>
          <a:xfrm rot="-5400000">
            <a:off x="9854439" y="6765106"/>
            <a:ext cx="562241" cy="281836"/>
          </a:xfrm>
          <a:custGeom>
            <a:rect b="b" l="l" r="r" t="t"/>
            <a:pathLst>
              <a:path extrusionOk="0" h="281836" w="562241">
                <a:moveTo>
                  <a:pt x="0" y="0"/>
                </a:moveTo>
                <a:lnTo>
                  <a:pt x="562241" y="0"/>
                </a:lnTo>
                <a:lnTo>
                  <a:pt x="562241" y="281835"/>
                </a:lnTo>
                <a:lnTo>
                  <a:pt x="0" y="28183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2"/>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2"/>
          <p:cNvSpPr txBox="1"/>
          <p:nvPr/>
        </p:nvSpPr>
        <p:spPr>
          <a:xfrm>
            <a:off x="1733291" y="4105004"/>
            <a:ext cx="6004228" cy="1708162"/>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9999">
                <a:solidFill>
                  <a:srgbClr val="4D4B4B"/>
                </a:solidFill>
                <a:latin typeface="Arial"/>
                <a:ea typeface="Arial"/>
                <a:cs typeface="Arial"/>
                <a:sym typeface="Arial"/>
              </a:rPr>
              <a:t>Agenda</a:t>
            </a:r>
            <a:endParaRPr/>
          </a:p>
        </p:txBody>
      </p:sp>
      <p:sp>
        <p:nvSpPr>
          <p:cNvPr id="101" name="Google Shape;101;p2"/>
          <p:cNvSpPr txBox="1"/>
          <p:nvPr/>
        </p:nvSpPr>
        <p:spPr>
          <a:xfrm>
            <a:off x="10576489" y="2488536"/>
            <a:ext cx="5843309" cy="4127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500">
                <a:solidFill>
                  <a:srgbClr val="4D4B4B"/>
                </a:solidFill>
                <a:latin typeface="Arial"/>
                <a:ea typeface="Arial"/>
                <a:cs typeface="Arial"/>
                <a:sym typeface="Arial"/>
              </a:rPr>
              <a:t>団体概要</a:t>
            </a:r>
            <a:endParaRPr/>
          </a:p>
        </p:txBody>
      </p:sp>
      <p:sp>
        <p:nvSpPr>
          <p:cNvPr id="102" name="Google Shape;102;p2"/>
          <p:cNvSpPr txBox="1"/>
          <p:nvPr/>
        </p:nvSpPr>
        <p:spPr>
          <a:xfrm>
            <a:off x="10576489" y="3536552"/>
            <a:ext cx="5843309" cy="4127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500">
                <a:solidFill>
                  <a:srgbClr val="4D4B4B"/>
                </a:solidFill>
                <a:latin typeface="Arial"/>
                <a:ea typeface="Arial"/>
                <a:cs typeface="Arial"/>
                <a:sym typeface="Arial"/>
              </a:rPr>
              <a:t>ビジョンとミッション</a:t>
            </a:r>
            <a:endParaRPr/>
          </a:p>
        </p:txBody>
      </p:sp>
      <p:sp>
        <p:nvSpPr>
          <p:cNvPr id="103" name="Google Shape;103;p2"/>
          <p:cNvSpPr txBox="1"/>
          <p:nvPr/>
        </p:nvSpPr>
        <p:spPr>
          <a:xfrm>
            <a:off x="10576489" y="4584567"/>
            <a:ext cx="5843309" cy="4127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500">
                <a:solidFill>
                  <a:srgbClr val="4D4B4B"/>
                </a:solidFill>
                <a:latin typeface="Arial"/>
                <a:ea typeface="Arial"/>
                <a:cs typeface="Arial"/>
                <a:sym typeface="Arial"/>
              </a:rPr>
              <a:t>活動概要</a:t>
            </a:r>
            <a:endParaRPr/>
          </a:p>
        </p:txBody>
      </p:sp>
      <p:sp>
        <p:nvSpPr>
          <p:cNvPr id="104" name="Google Shape;104;p2"/>
          <p:cNvSpPr txBox="1"/>
          <p:nvPr/>
        </p:nvSpPr>
        <p:spPr>
          <a:xfrm>
            <a:off x="10576489" y="5632583"/>
            <a:ext cx="5843309" cy="4127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500">
                <a:solidFill>
                  <a:srgbClr val="4D4B4B"/>
                </a:solidFill>
                <a:latin typeface="Arial"/>
                <a:ea typeface="Arial"/>
                <a:cs typeface="Arial"/>
                <a:sym typeface="Arial"/>
              </a:rPr>
              <a:t>本年度の開催概要</a:t>
            </a:r>
            <a:endParaRPr/>
          </a:p>
        </p:txBody>
      </p:sp>
      <p:sp>
        <p:nvSpPr>
          <p:cNvPr id="105" name="Google Shape;105;p2"/>
          <p:cNvSpPr txBox="1"/>
          <p:nvPr/>
        </p:nvSpPr>
        <p:spPr>
          <a:xfrm>
            <a:off x="10576489" y="6680599"/>
            <a:ext cx="5843309" cy="4127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500">
                <a:solidFill>
                  <a:srgbClr val="4D4B4B"/>
                </a:solidFill>
                <a:latin typeface="Arial"/>
                <a:ea typeface="Arial"/>
                <a:cs typeface="Arial"/>
                <a:sym typeface="Arial"/>
              </a:rPr>
              <a:t>求める支援内容</a:t>
            </a:r>
            <a:endParaRPr/>
          </a:p>
        </p:txBody>
      </p:sp>
      <p:sp>
        <p:nvSpPr>
          <p:cNvPr id="106" name="Google Shape;106;p2"/>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0"/>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20"/>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20"/>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93" name="Google Shape;393;p20"/>
          <p:cNvGrpSpPr/>
          <p:nvPr/>
        </p:nvGrpSpPr>
        <p:grpSpPr>
          <a:xfrm>
            <a:off x="1679661" y="4812184"/>
            <a:ext cx="6700157" cy="1356469"/>
            <a:chOff x="0" y="-47625"/>
            <a:chExt cx="1764650" cy="357259"/>
          </a:xfrm>
        </p:grpSpPr>
        <p:sp>
          <p:nvSpPr>
            <p:cNvPr id="394" name="Google Shape;394;p20"/>
            <p:cNvSpPr/>
            <p:nvPr/>
          </p:nvSpPr>
          <p:spPr>
            <a:xfrm>
              <a:off x="0" y="0"/>
              <a:ext cx="1764650" cy="309634"/>
            </a:xfrm>
            <a:custGeom>
              <a:rect b="b" l="l" r="r" t="t"/>
              <a:pathLst>
                <a:path extrusionOk="0" h="309634" w="1764650">
                  <a:moveTo>
                    <a:pt x="58930" y="0"/>
                  </a:moveTo>
                  <a:lnTo>
                    <a:pt x="1705720" y="0"/>
                  </a:lnTo>
                  <a:cubicBezTo>
                    <a:pt x="1738267" y="0"/>
                    <a:pt x="1764650" y="26384"/>
                    <a:pt x="1764650" y="58930"/>
                  </a:cubicBezTo>
                  <a:lnTo>
                    <a:pt x="1764650" y="250705"/>
                  </a:lnTo>
                  <a:cubicBezTo>
                    <a:pt x="1764650" y="266334"/>
                    <a:pt x="1758442" y="281323"/>
                    <a:pt x="1747390" y="292374"/>
                  </a:cubicBezTo>
                  <a:cubicBezTo>
                    <a:pt x="1736339" y="303426"/>
                    <a:pt x="1721350" y="309634"/>
                    <a:pt x="1705720" y="309634"/>
                  </a:cubicBezTo>
                  <a:lnTo>
                    <a:pt x="58930" y="309634"/>
                  </a:lnTo>
                  <a:cubicBezTo>
                    <a:pt x="26384" y="309634"/>
                    <a:pt x="0" y="283251"/>
                    <a:pt x="0" y="250705"/>
                  </a:cubicBezTo>
                  <a:lnTo>
                    <a:pt x="0" y="58930"/>
                  </a:lnTo>
                  <a:cubicBezTo>
                    <a:pt x="0" y="26384"/>
                    <a:pt x="26384" y="0"/>
                    <a:pt x="58930" y="0"/>
                  </a:cubicBezTo>
                  <a:close/>
                </a:path>
              </a:pathLst>
            </a:custGeom>
            <a:solidFill>
              <a:srgbClr val="E1EB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20"/>
            <p:cNvSpPr txBox="1"/>
            <p:nvPr/>
          </p:nvSpPr>
          <p:spPr>
            <a:xfrm>
              <a:off x="0" y="-47625"/>
              <a:ext cx="1764650" cy="357259"/>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96" name="Google Shape;396;p20"/>
          <p:cNvSpPr txBox="1"/>
          <p:nvPr/>
        </p:nvSpPr>
        <p:spPr>
          <a:xfrm>
            <a:off x="1679661" y="515940"/>
            <a:ext cx="9400993"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本年度の開催概要</a:t>
            </a:r>
            <a:endParaRPr/>
          </a:p>
        </p:txBody>
      </p:sp>
      <p:sp>
        <p:nvSpPr>
          <p:cNvPr id="397" name="Google Shape;397;p20"/>
          <p:cNvSpPr txBox="1"/>
          <p:nvPr/>
        </p:nvSpPr>
        <p:spPr>
          <a:xfrm>
            <a:off x="1679661" y="2090205"/>
            <a:ext cx="2336750"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総合テーマ</a:t>
            </a:r>
            <a:endParaRPr/>
          </a:p>
        </p:txBody>
      </p:sp>
      <p:sp>
        <p:nvSpPr>
          <p:cNvPr id="398" name="Google Shape;398;p20"/>
          <p:cNvSpPr txBox="1"/>
          <p:nvPr/>
        </p:nvSpPr>
        <p:spPr>
          <a:xfrm>
            <a:off x="2848036" y="2927370"/>
            <a:ext cx="8750350"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00D1F6"/>
                </a:solidFill>
                <a:latin typeface="Arial"/>
                <a:ea typeface="Arial"/>
                <a:cs typeface="Arial"/>
                <a:sym typeface="Arial"/>
              </a:rPr>
              <a:t>平和の根源;分かち合う未来を共に生きる </a:t>
            </a:r>
            <a:endParaRPr/>
          </a:p>
        </p:txBody>
      </p:sp>
      <p:sp>
        <p:nvSpPr>
          <p:cNvPr id="399" name="Google Shape;399;p20"/>
          <p:cNvSpPr txBox="1"/>
          <p:nvPr/>
        </p:nvSpPr>
        <p:spPr>
          <a:xfrm>
            <a:off x="1679661" y="4035978"/>
            <a:ext cx="2804071"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分科会テーマ</a:t>
            </a:r>
            <a:endParaRPr/>
          </a:p>
        </p:txBody>
      </p:sp>
      <p:sp>
        <p:nvSpPr>
          <p:cNvPr id="400" name="Google Shape;400;p20"/>
          <p:cNvSpPr txBox="1"/>
          <p:nvPr/>
        </p:nvSpPr>
        <p:spPr>
          <a:xfrm>
            <a:off x="1756079" y="5144586"/>
            <a:ext cx="6547320" cy="8248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400">
                <a:solidFill>
                  <a:srgbClr val="4D4B4B"/>
                </a:solidFill>
                <a:latin typeface="Arial"/>
                <a:ea typeface="Arial"/>
                <a:cs typeface="Arial"/>
                <a:sym typeface="Arial"/>
              </a:rPr>
              <a:t>気候変動対策と生物多様性保護に向けた先住民の知恵と若者活動家の相乗効果</a:t>
            </a:r>
            <a:endParaRPr/>
          </a:p>
        </p:txBody>
      </p:sp>
      <p:grpSp>
        <p:nvGrpSpPr>
          <p:cNvPr id="401" name="Google Shape;401;p20"/>
          <p:cNvGrpSpPr/>
          <p:nvPr/>
        </p:nvGrpSpPr>
        <p:grpSpPr>
          <a:xfrm>
            <a:off x="9738174" y="6368827"/>
            <a:ext cx="6700157" cy="1356469"/>
            <a:chOff x="0" y="-47625"/>
            <a:chExt cx="1764650" cy="357259"/>
          </a:xfrm>
        </p:grpSpPr>
        <p:sp>
          <p:nvSpPr>
            <p:cNvPr id="402" name="Google Shape;402;p20"/>
            <p:cNvSpPr/>
            <p:nvPr/>
          </p:nvSpPr>
          <p:spPr>
            <a:xfrm>
              <a:off x="0" y="0"/>
              <a:ext cx="1764650" cy="309634"/>
            </a:xfrm>
            <a:custGeom>
              <a:rect b="b" l="l" r="r" t="t"/>
              <a:pathLst>
                <a:path extrusionOk="0" h="309634" w="1764650">
                  <a:moveTo>
                    <a:pt x="58930" y="0"/>
                  </a:moveTo>
                  <a:lnTo>
                    <a:pt x="1705720" y="0"/>
                  </a:lnTo>
                  <a:cubicBezTo>
                    <a:pt x="1738267" y="0"/>
                    <a:pt x="1764650" y="26384"/>
                    <a:pt x="1764650" y="58930"/>
                  </a:cubicBezTo>
                  <a:lnTo>
                    <a:pt x="1764650" y="250705"/>
                  </a:lnTo>
                  <a:cubicBezTo>
                    <a:pt x="1764650" y="266334"/>
                    <a:pt x="1758442" y="281323"/>
                    <a:pt x="1747390" y="292374"/>
                  </a:cubicBezTo>
                  <a:cubicBezTo>
                    <a:pt x="1736339" y="303426"/>
                    <a:pt x="1721350" y="309634"/>
                    <a:pt x="1705720" y="309634"/>
                  </a:cubicBezTo>
                  <a:lnTo>
                    <a:pt x="58930" y="309634"/>
                  </a:lnTo>
                  <a:cubicBezTo>
                    <a:pt x="26384" y="309634"/>
                    <a:pt x="0" y="283251"/>
                    <a:pt x="0" y="250705"/>
                  </a:cubicBezTo>
                  <a:lnTo>
                    <a:pt x="0" y="58930"/>
                  </a:lnTo>
                  <a:cubicBezTo>
                    <a:pt x="0" y="26384"/>
                    <a:pt x="26384" y="0"/>
                    <a:pt x="58930" y="0"/>
                  </a:cubicBezTo>
                  <a:close/>
                </a:path>
              </a:pathLst>
            </a:custGeom>
            <a:solidFill>
              <a:srgbClr val="E1EB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20"/>
            <p:cNvSpPr txBox="1"/>
            <p:nvPr/>
          </p:nvSpPr>
          <p:spPr>
            <a:xfrm>
              <a:off x="0" y="-47625"/>
              <a:ext cx="1764650" cy="357259"/>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4" name="Google Shape;404;p20"/>
          <p:cNvGrpSpPr/>
          <p:nvPr/>
        </p:nvGrpSpPr>
        <p:grpSpPr>
          <a:xfrm>
            <a:off x="1679661" y="6368827"/>
            <a:ext cx="6700157" cy="1356469"/>
            <a:chOff x="0" y="-47625"/>
            <a:chExt cx="1764650" cy="357259"/>
          </a:xfrm>
        </p:grpSpPr>
        <p:sp>
          <p:nvSpPr>
            <p:cNvPr id="405" name="Google Shape;405;p20"/>
            <p:cNvSpPr/>
            <p:nvPr/>
          </p:nvSpPr>
          <p:spPr>
            <a:xfrm>
              <a:off x="0" y="0"/>
              <a:ext cx="1764650" cy="309634"/>
            </a:xfrm>
            <a:custGeom>
              <a:rect b="b" l="l" r="r" t="t"/>
              <a:pathLst>
                <a:path extrusionOk="0" h="309634" w="1764650">
                  <a:moveTo>
                    <a:pt x="58930" y="0"/>
                  </a:moveTo>
                  <a:lnTo>
                    <a:pt x="1705720" y="0"/>
                  </a:lnTo>
                  <a:cubicBezTo>
                    <a:pt x="1738267" y="0"/>
                    <a:pt x="1764650" y="26384"/>
                    <a:pt x="1764650" y="58930"/>
                  </a:cubicBezTo>
                  <a:lnTo>
                    <a:pt x="1764650" y="250705"/>
                  </a:lnTo>
                  <a:cubicBezTo>
                    <a:pt x="1764650" y="266334"/>
                    <a:pt x="1758442" y="281323"/>
                    <a:pt x="1747390" y="292374"/>
                  </a:cubicBezTo>
                  <a:cubicBezTo>
                    <a:pt x="1736339" y="303426"/>
                    <a:pt x="1721350" y="309634"/>
                    <a:pt x="1705720" y="309634"/>
                  </a:cubicBezTo>
                  <a:lnTo>
                    <a:pt x="58930" y="309634"/>
                  </a:lnTo>
                  <a:cubicBezTo>
                    <a:pt x="26384" y="309634"/>
                    <a:pt x="0" y="283251"/>
                    <a:pt x="0" y="250705"/>
                  </a:cubicBezTo>
                  <a:lnTo>
                    <a:pt x="0" y="58930"/>
                  </a:lnTo>
                  <a:cubicBezTo>
                    <a:pt x="0" y="26384"/>
                    <a:pt x="26384" y="0"/>
                    <a:pt x="58930" y="0"/>
                  </a:cubicBezTo>
                  <a:close/>
                </a:path>
              </a:pathLst>
            </a:custGeom>
            <a:solidFill>
              <a:srgbClr val="E1EB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20"/>
            <p:cNvSpPr txBox="1"/>
            <p:nvPr/>
          </p:nvSpPr>
          <p:spPr>
            <a:xfrm>
              <a:off x="0" y="-47625"/>
              <a:ext cx="1764650" cy="357259"/>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7" name="Google Shape;407;p20"/>
          <p:cNvSpPr txBox="1"/>
          <p:nvPr/>
        </p:nvSpPr>
        <p:spPr>
          <a:xfrm>
            <a:off x="1679661" y="6736789"/>
            <a:ext cx="6547320" cy="7632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200">
                <a:solidFill>
                  <a:srgbClr val="4D4B4B"/>
                </a:solidFill>
                <a:latin typeface="Arial"/>
                <a:ea typeface="Arial"/>
                <a:cs typeface="Arial"/>
                <a:sym typeface="Arial"/>
              </a:rPr>
              <a:t>次世代の起業家と中小企業を支え、包摂的なグローバル社会への影響力を高めるには？</a:t>
            </a:r>
            <a:endParaRPr/>
          </a:p>
        </p:txBody>
      </p:sp>
      <p:grpSp>
        <p:nvGrpSpPr>
          <p:cNvPr id="408" name="Google Shape;408;p20"/>
          <p:cNvGrpSpPr/>
          <p:nvPr/>
        </p:nvGrpSpPr>
        <p:grpSpPr>
          <a:xfrm>
            <a:off x="1679661" y="7925470"/>
            <a:ext cx="6700157" cy="1356469"/>
            <a:chOff x="0" y="-47625"/>
            <a:chExt cx="1764650" cy="357259"/>
          </a:xfrm>
        </p:grpSpPr>
        <p:sp>
          <p:nvSpPr>
            <p:cNvPr id="409" name="Google Shape;409;p20"/>
            <p:cNvSpPr/>
            <p:nvPr/>
          </p:nvSpPr>
          <p:spPr>
            <a:xfrm>
              <a:off x="0" y="0"/>
              <a:ext cx="1764650" cy="309634"/>
            </a:xfrm>
            <a:custGeom>
              <a:rect b="b" l="l" r="r" t="t"/>
              <a:pathLst>
                <a:path extrusionOk="0" h="309634" w="1764650">
                  <a:moveTo>
                    <a:pt x="58930" y="0"/>
                  </a:moveTo>
                  <a:lnTo>
                    <a:pt x="1705720" y="0"/>
                  </a:lnTo>
                  <a:cubicBezTo>
                    <a:pt x="1738267" y="0"/>
                    <a:pt x="1764650" y="26384"/>
                    <a:pt x="1764650" y="58930"/>
                  </a:cubicBezTo>
                  <a:lnTo>
                    <a:pt x="1764650" y="250705"/>
                  </a:lnTo>
                  <a:cubicBezTo>
                    <a:pt x="1764650" y="266334"/>
                    <a:pt x="1758442" y="281323"/>
                    <a:pt x="1747390" y="292374"/>
                  </a:cubicBezTo>
                  <a:cubicBezTo>
                    <a:pt x="1736339" y="303426"/>
                    <a:pt x="1721350" y="309634"/>
                    <a:pt x="1705720" y="309634"/>
                  </a:cubicBezTo>
                  <a:lnTo>
                    <a:pt x="58930" y="309634"/>
                  </a:lnTo>
                  <a:cubicBezTo>
                    <a:pt x="26384" y="309634"/>
                    <a:pt x="0" y="283251"/>
                    <a:pt x="0" y="250705"/>
                  </a:cubicBezTo>
                  <a:lnTo>
                    <a:pt x="0" y="58930"/>
                  </a:lnTo>
                  <a:cubicBezTo>
                    <a:pt x="0" y="26384"/>
                    <a:pt x="26384" y="0"/>
                    <a:pt x="58930" y="0"/>
                  </a:cubicBezTo>
                  <a:close/>
                </a:path>
              </a:pathLst>
            </a:custGeom>
            <a:solidFill>
              <a:srgbClr val="E1EB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20"/>
            <p:cNvSpPr txBox="1"/>
            <p:nvPr/>
          </p:nvSpPr>
          <p:spPr>
            <a:xfrm>
              <a:off x="0" y="-47625"/>
              <a:ext cx="1764650" cy="357259"/>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1" name="Google Shape;411;p20"/>
          <p:cNvSpPr txBox="1"/>
          <p:nvPr/>
        </p:nvSpPr>
        <p:spPr>
          <a:xfrm>
            <a:off x="1756079" y="8257872"/>
            <a:ext cx="6547320" cy="8248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1" lang="en-US" sz="2400">
                <a:solidFill>
                  <a:srgbClr val="4D4B4B"/>
                </a:solidFill>
                <a:latin typeface="Arial"/>
                <a:ea typeface="Arial"/>
                <a:cs typeface="Arial"/>
                <a:sym typeface="Arial"/>
              </a:rPr>
              <a:t>多様な心、多様な未来―神経多様性が</a:t>
            </a:r>
            <a:endParaRPr/>
          </a:p>
          <a:p>
            <a:pPr indent="0" lvl="0" marL="0" marR="0" rtl="0" algn="ctr">
              <a:lnSpc>
                <a:spcPct val="140000"/>
              </a:lnSpc>
              <a:spcBef>
                <a:spcPts val="0"/>
              </a:spcBef>
              <a:spcAft>
                <a:spcPts val="0"/>
              </a:spcAft>
              <a:buNone/>
            </a:pPr>
            <a:r>
              <a:rPr i="1" lang="en-US" sz="2400">
                <a:solidFill>
                  <a:srgbClr val="4D4B4B"/>
                </a:solidFill>
                <a:latin typeface="Arial"/>
                <a:ea typeface="Arial"/>
                <a:cs typeface="Arial"/>
                <a:sym typeface="Arial"/>
              </a:rPr>
              <a:t>もたらす革新と創造的思考</a:t>
            </a:r>
            <a:endParaRPr/>
          </a:p>
        </p:txBody>
      </p:sp>
      <p:grpSp>
        <p:nvGrpSpPr>
          <p:cNvPr id="412" name="Google Shape;412;p20"/>
          <p:cNvGrpSpPr/>
          <p:nvPr/>
        </p:nvGrpSpPr>
        <p:grpSpPr>
          <a:xfrm>
            <a:off x="9738174" y="4812184"/>
            <a:ext cx="6700157" cy="1281224"/>
            <a:chOff x="0" y="-47625"/>
            <a:chExt cx="1764650" cy="337442"/>
          </a:xfrm>
        </p:grpSpPr>
        <p:sp>
          <p:nvSpPr>
            <p:cNvPr id="413" name="Google Shape;413;p20"/>
            <p:cNvSpPr/>
            <p:nvPr/>
          </p:nvSpPr>
          <p:spPr>
            <a:xfrm>
              <a:off x="0" y="0"/>
              <a:ext cx="1764650" cy="289817"/>
            </a:xfrm>
            <a:custGeom>
              <a:rect b="b" l="l" r="r" t="t"/>
              <a:pathLst>
                <a:path extrusionOk="0" h="289817" w="1764650">
                  <a:moveTo>
                    <a:pt x="58930" y="0"/>
                  </a:moveTo>
                  <a:lnTo>
                    <a:pt x="1705720" y="0"/>
                  </a:lnTo>
                  <a:cubicBezTo>
                    <a:pt x="1738267" y="0"/>
                    <a:pt x="1764650" y="26384"/>
                    <a:pt x="1764650" y="58930"/>
                  </a:cubicBezTo>
                  <a:lnTo>
                    <a:pt x="1764650" y="230887"/>
                  </a:lnTo>
                  <a:cubicBezTo>
                    <a:pt x="1764650" y="263433"/>
                    <a:pt x="1738267" y="289817"/>
                    <a:pt x="1705720" y="289817"/>
                  </a:cubicBezTo>
                  <a:lnTo>
                    <a:pt x="58930" y="289817"/>
                  </a:lnTo>
                  <a:cubicBezTo>
                    <a:pt x="26384" y="289817"/>
                    <a:pt x="0" y="263433"/>
                    <a:pt x="0" y="230887"/>
                  </a:cubicBezTo>
                  <a:lnTo>
                    <a:pt x="0" y="58930"/>
                  </a:lnTo>
                  <a:cubicBezTo>
                    <a:pt x="0" y="26384"/>
                    <a:pt x="26384" y="0"/>
                    <a:pt x="58930" y="0"/>
                  </a:cubicBezTo>
                  <a:close/>
                </a:path>
              </a:pathLst>
            </a:custGeom>
            <a:solidFill>
              <a:srgbClr val="E1EB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20"/>
            <p:cNvSpPr txBox="1"/>
            <p:nvPr/>
          </p:nvSpPr>
          <p:spPr>
            <a:xfrm>
              <a:off x="0" y="-47625"/>
              <a:ext cx="1764650" cy="337442"/>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5" name="Google Shape;415;p20"/>
          <p:cNvSpPr txBox="1"/>
          <p:nvPr/>
        </p:nvSpPr>
        <p:spPr>
          <a:xfrm>
            <a:off x="9814592" y="5124744"/>
            <a:ext cx="6547320" cy="7893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300">
                <a:solidFill>
                  <a:srgbClr val="4D4B4B"/>
                </a:solidFill>
                <a:latin typeface="Arial"/>
                <a:ea typeface="Arial"/>
                <a:cs typeface="Arial"/>
                <a:sym typeface="Arial"/>
              </a:rPr>
              <a:t>女性参画とインクルーシブ・</a:t>
            </a:r>
            <a:endParaRPr/>
          </a:p>
          <a:p>
            <a:pPr indent="0" lvl="0" marL="0" marR="0" rtl="0" algn="ctr">
              <a:lnSpc>
                <a:spcPct val="140000"/>
              </a:lnSpc>
              <a:spcBef>
                <a:spcPts val="0"/>
              </a:spcBef>
              <a:spcAft>
                <a:spcPts val="0"/>
              </a:spcAft>
              <a:buNone/>
            </a:pPr>
            <a:r>
              <a:rPr lang="en-US" sz="2300">
                <a:solidFill>
                  <a:srgbClr val="4D4B4B"/>
                </a:solidFill>
                <a:latin typeface="Arial"/>
                <a:ea typeface="Arial"/>
                <a:cs typeface="Arial"/>
                <a:sym typeface="Arial"/>
              </a:rPr>
              <a:t>ガバナンスの次の章</a:t>
            </a:r>
            <a:endParaRPr/>
          </a:p>
        </p:txBody>
      </p:sp>
      <p:sp>
        <p:nvSpPr>
          <p:cNvPr id="416" name="Google Shape;416;p20"/>
          <p:cNvSpPr txBox="1"/>
          <p:nvPr/>
        </p:nvSpPr>
        <p:spPr>
          <a:xfrm>
            <a:off x="9814592" y="6719009"/>
            <a:ext cx="6547320" cy="7893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300">
                <a:solidFill>
                  <a:srgbClr val="4D4B4B"/>
                </a:solidFill>
                <a:latin typeface="Arial"/>
                <a:ea typeface="Arial"/>
                <a:cs typeface="Arial"/>
                <a:sym typeface="Arial"/>
              </a:rPr>
              <a:t>国家間の対立へ向けたアプローチの探求、</a:t>
            </a:r>
            <a:endParaRPr/>
          </a:p>
          <a:p>
            <a:pPr indent="0" lvl="0" marL="0" marR="0" rtl="0" algn="ctr">
              <a:lnSpc>
                <a:spcPct val="140000"/>
              </a:lnSpc>
              <a:spcBef>
                <a:spcPts val="0"/>
              </a:spcBef>
              <a:spcAft>
                <a:spcPts val="0"/>
              </a:spcAft>
              <a:buNone/>
            </a:pPr>
            <a:r>
              <a:rPr lang="en-US" sz="2300">
                <a:solidFill>
                  <a:srgbClr val="4D4B4B"/>
                </a:solidFill>
                <a:latin typeface="Arial"/>
                <a:ea typeface="Arial"/>
                <a:cs typeface="Arial"/>
                <a:sym typeface="Arial"/>
              </a:rPr>
              <a:t>歴史的教訓と平和構築への道</a:t>
            </a:r>
            <a:endParaRPr/>
          </a:p>
        </p:txBody>
      </p:sp>
      <p:grpSp>
        <p:nvGrpSpPr>
          <p:cNvPr id="417" name="Google Shape;417;p20"/>
          <p:cNvGrpSpPr/>
          <p:nvPr/>
        </p:nvGrpSpPr>
        <p:grpSpPr>
          <a:xfrm>
            <a:off x="9738174" y="7901831"/>
            <a:ext cx="6700157" cy="1356469"/>
            <a:chOff x="0" y="-47625"/>
            <a:chExt cx="1764650" cy="357259"/>
          </a:xfrm>
        </p:grpSpPr>
        <p:sp>
          <p:nvSpPr>
            <p:cNvPr id="418" name="Google Shape;418;p20"/>
            <p:cNvSpPr/>
            <p:nvPr/>
          </p:nvSpPr>
          <p:spPr>
            <a:xfrm>
              <a:off x="0" y="0"/>
              <a:ext cx="1764650" cy="309634"/>
            </a:xfrm>
            <a:custGeom>
              <a:rect b="b" l="l" r="r" t="t"/>
              <a:pathLst>
                <a:path extrusionOk="0" h="309634" w="1764650">
                  <a:moveTo>
                    <a:pt x="58930" y="0"/>
                  </a:moveTo>
                  <a:lnTo>
                    <a:pt x="1705720" y="0"/>
                  </a:lnTo>
                  <a:cubicBezTo>
                    <a:pt x="1738267" y="0"/>
                    <a:pt x="1764650" y="26384"/>
                    <a:pt x="1764650" y="58930"/>
                  </a:cubicBezTo>
                  <a:lnTo>
                    <a:pt x="1764650" y="250705"/>
                  </a:lnTo>
                  <a:cubicBezTo>
                    <a:pt x="1764650" y="266334"/>
                    <a:pt x="1758442" y="281323"/>
                    <a:pt x="1747390" y="292374"/>
                  </a:cubicBezTo>
                  <a:cubicBezTo>
                    <a:pt x="1736339" y="303426"/>
                    <a:pt x="1721350" y="309634"/>
                    <a:pt x="1705720" y="309634"/>
                  </a:cubicBezTo>
                  <a:lnTo>
                    <a:pt x="58930" y="309634"/>
                  </a:lnTo>
                  <a:cubicBezTo>
                    <a:pt x="26384" y="309634"/>
                    <a:pt x="0" y="283251"/>
                    <a:pt x="0" y="250705"/>
                  </a:cubicBezTo>
                  <a:lnTo>
                    <a:pt x="0" y="58930"/>
                  </a:lnTo>
                  <a:cubicBezTo>
                    <a:pt x="0" y="26384"/>
                    <a:pt x="26384" y="0"/>
                    <a:pt x="58930" y="0"/>
                  </a:cubicBezTo>
                  <a:close/>
                </a:path>
              </a:pathLst>
            </a:custGeom>
            <a:solidFill>
              <a:srgbClr val="E1EBE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20"/>
            <p:cNvSpPr txBox="1"/>
            <p:nvPr/>
          </p:nvSpPr>
          <p:spPr>
            <a:xfrm>
              <a:off x="0" y="-47625"/>
              <a:ext cx="1764650" cy="357259"/>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0" name="Google Shape;420;p20"/>
          <p:cNvSpPr txBox="1"/>
          <p:nvPr/>
        </p:nvSpPr>
        <p:spPr>
          <a:xfrm>
            <a:off x="9814592" y="8257872"/>
            <a:ext cx="6547320" cy="8248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400">
                <a:solidFill>
                  <a:srgbClr val="4D4B4B"/>
                </a:solidFill>
                <a:latin typeface="Arial"/>
                <a:ea typeface="Arial"/>
                <a:cs typeface="Arial"/>
                <a:sym typeface="Arial"/>
              </a:rPr>
              <a:t>デジタル社会の平和と安全 ― AI生成</a:t>
            </a:r>
            <a:endParaRPr/>
          </a:p>
          <a:p>
            <a:pPr indent="0" lvl="0" marL="0" marR="0" rtl="0" algn="ctr">
              <a:lnSpc>
                <a:spcPct val="140000"/>
              </a:lnSpc>
              <a:spcBef>
                <a:spcPts val="0"/>
              </a:spcBef>
              <a:spcAft>
                <a:spcPts val="0"/>
              </a:spcAft>
              <a:buNone/>
            </a:pPr>
            <a:r>
              <a:rPr lang="en-US" sz="2400">
                <a:solidFill>
                  <a:srgbClr val="4D4B4B"/>
                </a:solidFill>
                <a:latin typeface="Arial"/>
                <a:ea typeface="Arial"/>
                <a:cs typeface="Arial"/>
                <a:sym typeface="Arial"/>
              </a:rPr>
              <a:t>の深刻な脅威から人々を守る</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4F4"/>
        </a:solidFill>
      </p:bgPr>
    </p:bg>
    <p:spTree>
      <p:nvGrpSpPr>
        <p:cNvPr id="424" name="Shape 424"/>
        <p:cNvGrpSpPr/>
        <p:nvPr/>
      </p:nvGrpSpPr>
      <p:grpSpPr>
        <a:xfrm>
          <a:off x="0" y="0"/>
          <a:ext cx="0" cy="0"/>
          <a:chOff x="0" y="0"/>
          <a:chExt cx="0" cy="0"/>
        </a:xfrm>
      </p:grpSpPr>
      <p:sp>
        <p:nvSpPr>
          <p:cNvPr id="425" name="Google Shape;425;p21"/>
          <p:cNvSpPr txBox="1"/>
          <p:nvPr/>
        </p:nvSpPr>
        <p:spPr>
          <a:xfrm>
            <a:off x="8040507" y="3931900"/>
            <a:ext cx="9142593" cy="1009651"/>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en-US" sz="5999">
                <a:solidFill>
                  <a:srgbClr val="4D4B4B"/>
                </a:solidFill>
                <a:latin typeface="Arial"/>
                <a:ea typeface="Arial"/>
                <a:cs typeface="Arial"/>
                <a:sym typeface="Arial"/>
              </a:rPr>
              <a:t>求める支援内容</a:t>
            </a:r>
            <a:endParaRPr/>
          </a:p>
        </p:txBody>
      </p:sp>
      <p:sp>
        <p:nvSpPr>
          <p:cNvPr id="426" name="Google Shape;426;p21"/>
          <p:cNvSpPr txBox="1"/>
          <p:nvPr/>
        </p:nvSpPr>
        <p:spPr>
          <a:xfrm>
            <a:off x="1106758" y="3405982"/>
            <a:ext cx="5283701" cy="2571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15000">
                <a:solidFill>
                  <a:srgbClr val="3C3333"/>
                </a:solidFill>
                <a:latin typeface="Arial"/>
                <a:ea typeface="Arial"/>
                <a:cs typeface="Arial"/>
                <a:sym typeface="Arial"/>
              </a:rPr>
              <a:t>05</a:t>
            </a:r>
            <a:endParaRPr/>
          </a:p>
        </p:txBody>
      </p:sp>
      <p:sp>
        <p:nvSpPr>
          <p:cNvPr id="427" name="Google Shape;427;p21"/>
          <p:cNvSpPr txBox="1"/>
          <p:nvPr/>
        </p:nvSpPr>
        <p:spPr>
          <a:xfrm>
            <a:off x="8072528" y="5045413"/>
            <a:ext cx="9078551" cy="58737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US" sz="3499">
                <a:solidFill>
                  <a:srgbClr val="4D4B4B"/>
                </a:solidFill>
                <a:latin typeface="Arial"/>
                <a:ea typeface="Arial"/>
                <a:cs typeface="Arial"/>
                <a:sym typeface="Arial"/>
              </a:rPr>
              <a:t>Requested Support</a:t>
            </a:r>
            <a:endParaRPr/>
          </a:p>
        </p:txBody>
      </p:sp>
      <p:cxnSp>
        <p:nvCxnSpPr>
          <p:cNvPr id="428" name="Google Shape;428;p21"/>
          <p:cNvCxnSpPr/>
          <p:nvPr/>
        </p:nvCxnSpPr>
        <p:spPr>
          <a:xfrm rot="10800000">
            <a:off x="6390458" y="3652837"/>
            <a:ext cx="0" cy="2981325"/>
          </a:xfrm>
          <a:prstGeom prst="straightConnector1">
            <a:avLst/>
          </a:prstGeom>
          <a:noFill/>
          <a:ln cap="flat" cmpd="sng" w="19050">
            <a:solidFill>
              <a:srgbClr val="3C3333"/>
            </a:solidFill>
            <a:prstDash val="solid"/>
            <a:round/>
            <a:headEnd len="sm" w="sm" type="none"/>
            <a:tailEnd len="sm" w="sm" type="none"/>
          </a:ln>
        </p:spPr>
      </p:cxnSp>
      <p:sp>
        <p:nvSpPr>
          <p:cNvPr id="429" name="Google Shape;429;p21"/>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2"/>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22"/>
          <p:cNvSpPr txBox="1"/>
          <p:nvPr/>
        </p:nvSpPr>
        <p:spPr>
          <a:xfrm>
            <a:off x="1679661" y="515940"/>
            <a:ext cx="9400993"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求める支援内容</a:t>
            </a:r>
            <a:endParaRPr/>
          </a:p>
        </p:txBody>
      </p:sp>
      <p:sp>
        <p:nvSpPr>
          <p:cNvPr id="436" name="Google Shape;436;p22"/>
          <p:cNvSpPr txBox="1"/>
          <p:nvPr/>
        </p:nvSpPr>
        <p:spPr>
          <a:xfrm>
            <a:off x="2883949" y="3175703"/>
            <a:ext cx="2336750"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助成金支援</a:t>
            </a:r>
            <a:endParaRPr/>
          </a:p>
        </p:txBody>
      </p:sp>
      <p:sp>
        <p:nvSpPr>
          <p:cNvPr id="437" name="Google Shape;437;p22"/>
          <p:cNvSpPr txBox="1"/>
          <p:nvPr/>
        </p:nvSpPr>
        <p:spPr>
          <a:xfrm>
            <a:off x="8209285" y="3175703"/>
            <a:ext cx="1869430"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協賛支援</a:t>
            </a:r>
            <a:endParaRPr/>
          </a:p>
        </p:txBody>
      </p:sp>
      <p:sp>
        <p:nvSpPr>
          <p:cNvPr id="438" name="Google Shape;438;p22"/>
          <p:cNvSpPr/>
          <p:nvPr/>
        </p:nvSpPr>
        <p:spPr>
          <a:xfrm>
            <a:off x="12516393" y="3850738"/>
            <a:ext cx="4211136" cy="4831057"/>
          </a:xfrm>
          <a:custGeom>
            <a:rect b="b" l="l" r="r" t="t"/>
            <a:pathLst>
              <a:path extrusionOk="0" h="4032690" w="3515216">
                <a:moveTo>
                  <a:pt x="3390756" y="4032689"/>
                </a:moveTo>
                <a:lnTo>
                  <a:pt x="124460" y="4032689"/>
                </a:lnTo>
                <a:cubicBezTo>
                  <a:pt x="55880" y="4032689"/>
                  <a:pt x="0" y="3976809"/>
                  <a:pt x="0" y="3908229"/>
                </a:cubicBezTo>
                <a:lnTo>
                  <a:pt x="0" y="124460"/>
                </a:lnTo>
                <a:cubicBezTo>
                  <a:pt x="0" y="55880"/>
                  <a:pt x="55880" y="0"/>
                  <a:pt x="124460" y="0"/>
                </a:cubicBezTo>
                <a:lnTo>
                  <a:pt x="3390756" y="0"/>
                </a:lnTo>
                <a:cubicBezTo>
                  <a:pt x="3459336" y="0"/>
                  <a:pt x="3515216" y="55880"/>
                  <a:pt x="3515216" y="124460"/>
                </a:cubicBezTo>
                <a:lnTo>
                  <a:pt x="3515216" y="3908229"/>
                </a:lnTo>
                <a:cubicBezTo>
                  <a:pt x="3515216" y="3976809"/>
                  <a:pt x="3459336" y="4032690"/>
                  <a:pt x="3390756" y="4032690"/>
                </a:cubicBezTo>
                <a:close/>
              </a:path>
            </a:pathLst>
          </a:custGeom>
          <a:solidFill>
            <a:srgbClr val="6CE5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22"/>
          <p:cNvSpPr txBox="1"/>
          <p:nvPr/>
        </p:nvSpPr>
        <p:spPr>
          <a:xfrm>
            <a:off x="13687246" y="3175703"/>
            <a:ext cx="1869430"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後援支援</a:t>
            </a:r>
            <a:endParaRPr/>
          </a:p>
        </p:txBody>
      </p:sp>
      <p:sp>
        <p:nvSpPr>
          <p:cNvPr id="440" name="Google Shape;440;p22"/>
          <p:cNvSpPr txBox="1"/>
          <p:nvPr/>
        </p:nvSpPr>
        <p:spPr>
          <a:xfrm>
            <a:off x="1679661" y="1710965"/>
            <a:ext cx="3630216" cy="6229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600">
                <a:solidFill>
                  <a:srgbClr val="4D4B4B"/>
                </a:solidFill>
                <a:latin typeface="Arial"/>
                <a:ea typeface="Arial"/>
                <a:cs typeface="Arial"/>
                <a:sym typeface="Arial"/>
              </a:rPr>
              <a:t>-支援のかたち-</a:t>
            </a:r>
            <a:endParaRPr/>
          </a:p>
        </p:txBody>
      </p:sp>
      <p:sp>
        <p:nvSpPr>
          <p:cNvPr id="441" name="Google Shape;441;p22"/>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22"/>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22"/>
          <p:cNvSpPr/>
          <p:nvPr/>
        </p:nvSpPr>
        <p:spPr>
          <a:xfrm>
            <a:off x="1946756" y="3817101"/>
            <a:ext cx="4211136" cy="4831057"/>
          </a:xfrm>
          <a:custGeom>
            <a:rect b="b" l="l" r="r" t="t"/>
            <a:pathLst>
              <a:path extrusionOk="0" h="4032690" w="3515216">
                <a:moveTo>
                  <a:pt x="3390756" y="4032689"/>
                </a:moveTo>
                <a:lnTo>
                  <a:pt x="124460" y="4032689"/>
                </a:lnTo>
                <a:cubicBezTo>
                  <a:pt x="55880" y="4032689"/>
                  <a:pt x="0" y="3976809"/>
                  <a:pt x="0" y="3908229"/>
                </a:cubicBezTo>
                <a:lnTo>
                  <a:pt x="0" y="124460"/>
                </a:lnTo>
                <a:cubicBezTo>
                  <a:pt x="0" y="55880"/>
                  <a:pt x="55880" y="0"/>
                  <a:pt x="124460" y="0"/>
                </a:cubicBezTo>
                <a:lnTo>
                  <a:pt x="3390756" y="0"/>
                </a:lnTo>
                <a:cubicBezTo>
                  <a:pt x="3459336" y="0"/>
                  <a:pt x="3515216" y="55880"/>
                  <a:pt x="3515216" y="124460"/>
                </a:cubicBezTo>
                <a:lnTo>
                  <a:pt x="3515216" y="3908229"/>
                </a:lnTo>
                <a:cubicBezTo>
                  <a:pt x="3515216" y="3976809"/>
                  <a:pt x="3459336" y="4032690"/>
                  <a:pt x="3390756" y="4032690"/>
                </a:cubicBezTo>
                <a:close/>
              </a:path>
            </a:pathLst>
          </a:custGeom>
          <a:solidFill>
            <a:srgbClr val="6CE5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22"/>
          <p:cNvSpPr txBox="1"/>
          <p:nvPr/>
        </p:nvSpPr>
        <p:spPr>
          <a:xfrm>
            <a:off x="2537287" y="4435282"/>
            <a:ext cx="3030074" cy="3642918"/>
          </a:xfrm>
          <a:prstGeom prst="rect">
            <a:avLst/>
          </a:prstGeom>
          <a:noFill/>
          <a:ln>
            <a:noFill/>
          </a:ln>
        </p:spPr>
        <p:txBody>
          <a:bodyPr anchorCtr="0" anchor="t" bIns="0" lIns="0" spcFirstLastPara="1" rIns="0" wrap="square" tIns="0">
            <a:spAutoFit/>
          </a:bodyPr>
          <a:lstStyle/>
          <a:p>
            <a:pPr indent="0" lvl="0" marL="0" marR="0" rtl="0" algn="l">
              <a:lnSpc>
                <a:spcPct val="159333"/>
              </a:lnSpc>
              <a:spcBef>
                <a:spcPts val="0"/>
              </a:spcBef>
              <a:spcAft>
                <a:spcPts val="0"/>
              </a:spcAft>
              <a:buNone/>
            </a:pPr>
            <a:r>
              <a:t/>
            </a:r>
            <a:endParaRPr sz="1800">
              <a:solidFill>
                <a:schemeClr val="dk1"/>
              </a:solidFill>
              <a:latin typeface="Calibri"/>
              <a:ea typeface="Calibri"/>
              <a:cs typeface="Calibri"/>
              <a:sym typeface="Calibri"/>
            </a:endParaRPr>
          </a:p>
          <a:p>
            <a:pPr indent="-293756" lvl="1" marL="587514" marR="0" rtl="0" algn="l">
              <a:lnSpc>
                <a:spcPct val="129988"/>
              </a:lnSpc>
              <a:spcBef>
                <a:spcPts val="0"/>
              </a:spcBef>
              <a:spcAft>
                <a:spcPts val="0"/>
              </a:spcAft>
              <a:buClr>
                <a:srgbClr val="4D4B4B"/>
              </a:buClr>
              <a:buSzPts val="2721"/>
              <a:buFont typeface="Arial"/>
              <a:buChar char="•"/>
            </a:pPr>
            <a:r>
              <a:rPr b="1" i="0" lang="en-US" sz="2721" u="none" cap="none" strike="noStrike">
                <a:solidFill>
                  <a:srgbClr val="4D4B4B"/>
                </a:solidFill>
                <a:latin typeface="Arial"/>
                <a:ea typeface="Arial"/>
                <a:cs typeface="Arial"/>
                <a:sym typeface="Arial"/>
              </a:rPr>
              <a:t>50,000円</a:t>
            </a:r>
            <a:endParaRPr/>
          </a:p>
          <a:p>
            <a:pPr indent="0" lvl="0" marL="0" marR="0" rtl="0" algn="l">
              <a:lnSpc>
                <a:spcPct val="40132"/>
              </a:lnSpc>
              <a:spcBef>
                <a:spcPts val="0"/>
              </a:spcBef>
              <a:spcAft>
                <a:spcPts val="0"/>
              </a:spcAft>
              <a:buNone/>
            </a:pPr>
            <a:r>
              <a:t/>
            </a:r>
            <a:endParaRPr b="1" sz="2721">
              <a:solidFill>
                <a:srgbClr val="4D4B4B"/>
              </a:solidFill>
              <a:latin typeface="Arial"/>
              <a:ea typeface="Arial"/>
              <a:cs typeface="Arial"/>
              <a:sym typeface="Arial"/>
            </a:endParaRPr>
          </a:p>
          <a:p>
            <a:pPr indent="-293756" lvl="1" marL="587514" marR="0" rtl="0" algn="l">
              <a:lnSpc>
                <a:spcPct val="129988"/>
              </a:lnSpc>
              <a:spcBef>
                <a:spcPts val="0"/>
              </a:spcBef>
              <a:spcAft>
                <a:spcPts val="0"/>
              </a:spcAft>
              <a:buClr>
                <a:srgbClr val="4D4B4B"/>
              </a:buClr>
              <a:buSzPts val="2721"/>
              <a:buFont typeface="Arial"/>
              <a:buChar char="•"/>
            </a:pPr>
            <a:r>
              <a:rPr b="1" i="0" lang="en-US" sz="2721" u="none" cap="none" strike="noStrike">
                <a:solidFill>
                  <a:srgbClr val="4D4B4B"/>
                </a:solidFill>
                <a:latin typeface="Arial"/>
                <a:ea typeface="Arial"/>
                <a:cs typeface="Arial"/>
                <a:sym typeface="Arial"/>
              </a:rPr>
              <a:t>100,000円</a:t>
            </a:r>
            <a:endParaRPr/>
          </a:p>
          <a:p>
            <a:pPr indent="0" lvl="0" marL="0" marR="0" rtl="0" algn="l">
              <a:lnSpc>
                <a:spcPct val="40132"/>
              </a:lnSpc>
              <a:spcBef>
                <a:spcPts val="0"/>
              </a:spcBef>
              <a:spcAft>
                <a:spcPts val="0"/>
              </a:spcAft>
              <a:buNone/>
            </a:pPr>
            <a:r>
              <a:t/>
            </a:r>
            <a:endParaRPr b="1" sz="2721">
              <a:solidFill>
                <a:srgbClr val="4D4B4B"/>
              </a:solidFill>
              <a:latin typeface="Arial"/>
              <a:ea typeface="Arial"/>
              <a:cs typeface="Arial"/>
              <a:sym typeface="Arial"/>
            </a:endParaRPr>
          </a:p>
          <a:p>
            <a:pPr indent="-293756" lvl="1" marL="587514" marR="0" rtl="0" algn="l">
              <a:lnSpc>
                <a:spcPct val="129988"/>
              </a:lnSpc>
              <a:spcBef>
                <a:spcPts val="0"/>
              </a:spcBef>
              <a:spcAft>
                <a:spcPts val="0"/>
              </a:spcAft>
              <a:buClr>
                <a:srgbClr val="4D4B4B"/>
              </a:buClr>
              <a:buSzPts val="2721"/>
              <a:buFont typeface="Arial"/>
              <a:buChar char="•"/>
            </a:pPr>
            <a:r>
              <a:rPr b="1" i="0" lang="en-US" sz="2721" u="none" cap="none" strike="noStrike">
                <a:solidFill>
                  <a:srgbClr val="4D4B4B"/>
                </a:solidFill>
                <a:latin typeface="Arial"/>
                <a:ea typeface="Arial"/>
                <a:cs typeface="Arial"/>
                <a:sym typeface="Arial"/>
              </a:rPr>
              <a:t>300,000円</a:t>
            </a:r>
            <a:endParaRPr/>
          </a:p>
          <a:p>
            <a:pPr indent="0" lvl="0" marL="0" marR="0" rtl="0" algn="l">
              <a:lnSpc>
                <a:spcPct val="50165"/>
              </a:lnSpc>
              <a:spcBef>
                <a:spcPts val="0"/>
              </a:spcBef>
              <a:spcAft>
                <a:spcPts val="0"/>
              </a:spcAft>
              <a:buNone/>
            </a:pPr>
            <a:r>
              <a:t/>
            </a:r>
            <a:endParaRPr b="1" sz="2721">
              <a:solidFill>
                <a:srgbClr val="4D4B4B"/>
              </a:solidFill>
              <a:latin typeface="Arial"/>
              <a:ea typeface="Arial"/>
              <a:cs typeface="Arial"/>
              <a:sym typeface="Arial"/>
            </a:endParaRPr>
          </a:p>
          <a:p>
            <a:pPr indent="0" lvl="0" marL="0" marR="0" rtl="0" algn="l">
              <a:lnSpc>
                <a:spcPct val="10033"/>
              </a:lnSpc>
              <a:spcBef>
                <a:spcPts val="0"/>
              </a:spcBef>
              <a:spcAft>
                <a:spcPts val="0"/>
              </a:spcAft>
              <a:buNone/>
            </a:pPr>
            <a:r>
              <a:t/>
            </a:r>
            <a:endParaRPr b="1" sz="2721">
              <a:solidFill>
                <a:srgbClr val="4D4B4B"/>
              </a:solidFill>
              <a:latin typeface="Arial"/>
              <a:ea typeface="Arial"/>
              <a:cs typeface="Arial"/>
              <a:sym typeface="Arial"/>
            </a:endParaRPr>
          </a:p>
          <a:p>
            <a:pPr indent="0" lvl="0" marL="0" marR="0" rtl="0" algn="l">
              <a:lnSpc>
                <a:spcPct val="130068"/>
              </a:lnSpc>
              <a:spcBef>
                <a:spcPts val="0"/>
              </a:spcBef>
              <a:spcAft>
                <a:spcPts val="0"/>
              </a:spcAft>
              <a:buNone/>
            </a:pPr>
            <a:r>
              <a:rPr b="1" lang="en-US" sz="1470">
                <a:solidFill>
                  <a:srgbClr val="4D4B4B"/>
                </a:solidFill>
                <a:latin typeface="Arial"/>
                <a:ea typeface="Arial"/>
                <a:cs typeface="Arial"/>
                <a:sym typeface="Arial"/>
              </a:rPr>
              <a:t>ご支援いただいた金額に応じて、公式ウェブサイト・パンフレット・成果発表会資料等へのお名前（ロゴ）掲載をさせていただきます。</a:t>
            </a:r>
            <a:endParaRPr/>
          </a:p>
          <a:p>
            <a:pPr indent="0" lvl="0" marL="0" marR="0" rtl="0" algn="l">
              <a:lnSpc>
                <a:spcPct val="130068"/>
              </a:lnSpc>
              <a:spcBef>
                <a:spcPts val="0"/>
              </a:spcBef>
              <a:spcAft>
                <a:spcPts val="0"/>
              </a:spcAft>
              <a:buNone/>
            </a:pPr>
            <a:r>
              <a:t/>
            </a:r>
            <a:endParaRPr b="1" sz="1470">
              <a:solidFill>
                <a:srgbClr val="4D4B4B"/>
              </a:solidFill>
              <a:latin typeface="Arial"/>
              <a:ea typeface="Arial"/>
              <a:cs typeface="Arial"/>
              <a:sym typeface="Arial"/>
            </a:endParaRPr>
          </a:p>
        </p:txBody>
      </p:sp>
      <p:sp>
        <p:nvSpPr>
          <p:cNvPr id="445" name="Google Shape;445;p22"/>
          <p:cNvSpPr/>
          <p:nvPr/>
        </p:nvSpPr>
        <p:spPr>
          <a:xfrm>
            <a:off x="7231575" y="3850738"/>
            <a:ext cx="4211136" cy="4831057"/>
          </a:xfrm>
          <a:custGeom>
            <a:rect b="b" l="l" r="r" t="t"/>
            <a:pathLst>
              <a:path extrusionOk="0" h="4032690" w="3515216">
                <a:moveTo>
                  <a:pt x="3390756" y="4032689"/>
                </a:moveTo>
                <a:lnTo>
                  <a:pt x="124460" y="4032689"/>
                </a:lnTo>
                <a:cubicBezTo>
                  <a:pt x="55880" y="4032689"/>
                  <a:pt x="0" y="3976809"/>
                  <a:pt x="0" y="3908229"/>
                </a:cubicBezTo>
                <a:lnTo>
                  <a:pt x="0" y="124460"/>
                </a:lnTo>
                <a:cubicBezTo>
                  <a:pt x="0" y="55880"/>
                  <a:pt x="55880" y="0"/>
                  <a:pt x="124460" y="0"/>
                </a:cubicBezTo>
                <a:lnTo>
                  <a:pt x="3390756" y="0"/>
                </a:lnTo>
                <a:cubicBezTo>
                  <a:pt x="3459336" y="0"/>
                  <a:pt x="3515216" y="55880"/>
                  <a:pt x="3515216" y="124460"/>
                </a:cubicBezTo>
                <a:lnTo>
                  <a:pt x="3515216" y="3908229"/>
                </a:lnTo>
                <a:cubicBezTo>
                  <a:pt x="3515216" y="3976809"/>
                  <a:pt x="3459336" y="4032690"/>
                  <a:pt x="3390756" y="4032690"/>
                </a:cubicBezTo>
                <a:close/>
              </a:path>
            </a:pathLst>
          </a:custGeom>
          <a:solidFill>
            <a:srgbClr val="6CE5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22"/>
          <p:cNvSpPr txBox="1"/>
          <p:nvPr/>
        </p:nvSpPr>
        <p:spPr>
          <a:xfrm>
            <a:off x="7647829" y="4190151"/>
            <a:ext cx="3378628" cy="4227830"/>
          </a:xfrm>
          <a:prstGeom prst="rect">
            <a:avLst/>
          </a:prstGeom>
          <a:noFill/>
          <a:ln>
            <a:noFill/>
          </a:ln>
        </p:spPr>
        <p:txBody>
          <a:bodyPr anchorCtr="0" anchor="t" bIns="0" lIns="0" spcFirstLastPara="1" rIns="0" wrap="square" tIns="0">
            <a:spAutoFit/>
          </a:bodyPr>
          <a:lstStyle/>
          <a:p>
            <a:pPr indent="-226695" lvl="1" marL="453390" marR="0" rtl="0" algn="just">
              <a:lnSpc>
                <a:spcPct val="130000"/>
              </a:lnSpc>
              <a:spcBef>
                <a:spcPts val="0"/>
              </a:spcBef>
              <a:spcAft>
                <a:spcPts val="0"/>
              </a:spcAft>
              <a:buClr>
                <a:srgbClr val="4D4B4B"/>
              </a:buClr>
              <a:buSzPts val="2100"/>
              <a:buFont typeface="Arial"/>
              <a:buChar char="•"/>
            </a:pPr>
            <a:r>
              <a:rPr b="1" i="0" lang="en-US" sz="2100" u="none" cap="none" strike="noStrike">
                <a:solidFill>
                  <a:srgbClr val="4D4B4B"/>
                </a:solidFill>
                <a:latin typeface="Arial"/>
                <a:ea typeface="Arial"/>
                <a:cs typeface="Arial"/>
                <a:sym typeface="Arial"/>
              </a:rPr>
              <a:t>事前プログラムや本会議における外部講師のご紹介</a:t>
            </a:r>
            <a:endParaRPr/>
          </a:p>
          <a:p>
            <a:pPr indent="0" lvl="0" marL="0" marR="0" rtl="0" algn="just">
              <a:lnSpc>
                <a:spcPct val="37142"/>
              </a:lnSpc>
              <a:spcBef>
                <a:spcPts val="0"/>
              </a:spcBef>
              <a:spcAft>
                <a:spcPts val="0"/>
              </a:spcAft>
              <a:buNone/>
            </a:pPr>
            <a:r>
              <a:t/>
            </a:r>
            <a:endParaRPr b="1" sz="2100">
              <a:solidFill>
                <a:srgbClr val="4D4B4B"/>
              </a:solidFill>
              <a:latin typeface="Arial"/>
              <a:ea typeface="Arial"/>
              <a:cs typeface="Arial"/>
              <a:sym typeface="Arial"/>
            </a:endParaRPr>
          </a:p>
          <a:p>
            <a:pPr indent="-226695" lvl="1" marL="453390" marR="0" rtl="0" algn="just">
              <a:lnSpc>
                <a:spcPct val="130000"/>
              </a:lnSpc>
              <a:spcBef>
                <a:spcPts val="0"/>
              </a:spcBef>
              <a:spcAft>
                <a:spcPts val="0"/>
              </a:spcAft>
              <a:buClr>
                <a:srgbClr val="4D4B4B"/>
              </a:buClr>
              <a:buSzPts val="2100"/>
              <a:buFont typeface="Arial"/>
              <a:buChar char="•"/>
            </a:pPr>
            <a:r>
              <a:rPr b="1" i="0" lang="en-US" sz="2100" u="none" cap="none" strike="noStrike">
                <a:solidFill>
                  <a:srgbClr val="4D4B4B"/>
                </a:solidFill>
                <a:latin typeface="Arial"/>
                <a:ea typeface="Arial"/>
                <a:cs typeface="Arial"/>
                <a:sym typeface="Arial"/>
              </a:rPr>
              <a:t>成果発表会での審査員派遣</a:t>
            </a:r>
            <a:endParaRPr/>
          </a:p>
          <a:p>
            <a:pPr indent="0" lvl="0" marL="0" marR="0" rtl="0" algn="just">
              <a:lnSpc>
                <a:spcPct val="37142"/>
              </a:lnSpc>
              <a:spcBef>
                <a:spcPts val="0"/>
              </a:spcBef>
              <a:spcAft>
                <a:spcPts val="0"/>
              </a:spcAft>
              <a:buNone/>
            </a:pPr>
            <a:r>
              <a:t/>
            </a:r>
            <a:endParaRPr b="1" sz="2100">
              <a:solidFill>
                <a:srgbClr val="4D4B4B"/>
              </a:solidFill>
              <a:latin typeface="Arial"/>
              <a:ea typeface="Arial"/>
              <a:cs typeface="Arial"/>
              <a:sym typeface="Arial"/>
            </a:endParaRPr>
          </a:p>
          <a:p>
            <a:pPr indent="-226695" lvl="1" marL="453390" marR="0" rtl="0" algn="just">
              <a:lnSpc>
                <a:spcPct val="130000"/>
              </a:lnSpc>
              <a:spcBef>
                <a:spcPts val="0"/>
              </a:spcBef>
              <a:spcAft>
                <a:spcPts val="0"/>
              </a:spcAft>
              <a:buClr>
                <a:srgbClr val="4D4B4B"/>
              </a:buClr>
              <a:buSzPts val="2100"/>
              <a:buFont typeface="Arial"/>
              <a:buChar char="•"/>
            </a:pPr>
            <a:r>
              <a:rPr b="1" i="0" lang="en-US" sz="2100" u="none" cap="none" strike="noStrike">
                <a:solidFill>
                  <a:srgbClr val="4D4B4B"/>
                </a:solidFill>
                <a:latin typeface="Arial"/>
                <a:ea typeface="Arial"/>
                <a:cs typeface="Arial"/>
                <a:sym typeface="Arial"/>
              </a:rPr>
              <a:t>教育・国際協力分野の専門家との連携</a:t>
            </a:r>
            <a:endParaRPr/>
          </a:p>
          <a:p>
            <a:pPr indent="0" lvl="0" marL="0" marR="0" rtl="0" algn="just">
              <a:lnSpc>
                <a:spcPct val="99047"/>
              </a:lnSpc>
              <a:spcBef>
                <a:spcPts val="0"/>
              </a:spcBef>
              <a:spcAft>
                <a:spcPts val="0"/>
              </a:spcAft>
              <a:buNone/>
            </a:pPr>
            <a:r>
              <a:t/>
            </a:r>
            <a:endParaRPr b="1" sz="2100">
              <a:solidFill>
                <a:srgbClr val="4D4B4B"/>
              </a:solidFill>
              <a:latin typeface="Arial"/>
              <a:ea typeface="Arial"/>
              <a:cs typeface="Arial"/>
              <a:sym typeface="Arial"/>
            </a:endParaRPr>
          </a:p>
          <a:p>
            <a:pPr indent="0" lvl="0" marL="0" marR="0" rtl="0" algn="just">
              <a:lnSpc>
                <a:spcPct val="130000"/>
              </a:lnSpc>
              <a:spcBef>
                <a:spcPts val="0"/>
              </a:spcBef>
              <a:spcAft>
                <a:spcPts val="0"/>
              </a:spcAft>
              <a:buNone/>
            </a:pPr>
            <a:r>
              <a:rPr b="1" lang="en-US" sz="1600">
                <a:solidFill>
                  <a:srgbClr val="4D4B4B"/>
                </a:solidFill>
                <a:latin typeface="Arial"/>
                <a:ea typeface="Arial"/>
                <a:cs typeface="Arial"/>
                <a:sym typeface="Arial"/>
              </a:rPr>
              <a:t>また、上記以外にも、ご支援いただける内容がございましたら柔軟に検討させていただきます。</a:t>
            </a:r>
            <a:endParaRPr/>
          </a:p>
          <a:p>
            <a:pPr indent="0" lvl="0" marL="0" marR="0" rtl="0" algn="just">
              <a:lnSpc>
                <a:spcPct val="170625"/>
              </a:lnSpc>
              <a:spcBef>
                <a:spcPts val="0"/>
              </a:spcBef>
              <a:spcAft>
                <a:spcPts val="0"/>
              </a:spcAft>
              <a:buNone/>
            </a:pPr>
            <a:r>
              <a:t/>
            </a:r>
            <a:endParaRPr b="1" sz="1600">
              <a:solidFill>
                <a:srgbClr val="4D4B4B"/>
              </a:solidFill>
              <a:latin typeface="Arial"/>
              <a:ea typeface="Arial"/>
              <a:cs typeface="Arial"/>
              <a:sym typeface="Arial"/>
            </a:endParaRPr>
          </a:p>
        </p:txBody>
      </p:sp>
      <p:sp>
        <p:nvSpPr>
          <p:cNvPr id="447" name="Google Shape;447;p22"/>
          <p:cNvSpPr txBox="1"/>
          <p:nvPr/>
        </p:nvSpPr>
        <p:spPr>
          <a:xfrm>
            <a:off x="12724520" y="4340964"/>
            <a:ext cx="3794882" cy="3926205"/>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1" lang="en-US" sz="2100">
                <a:solidFill>
                  <a:srgbClr val="4D4B4B"/>
                </a:solidFill>
                <a:latin typeface="Arial"/>
                <a:ea typeface="Arial"/>
                <a:cs typeface="Arial"/>
                <a:sym typeface="Arial"/>
              </a:rPr>
              <a:t>後援は、直接的な資金・物品提供などはお願いせず、</a:t>
            </a:r>
            <a:endParaRPr/>
          </a:p>
          <a:p>
            <a:pPr indent="0" lvl="0" marL="0" marR="0" rtl="0" algn="just">
              <a:lnSpc>
                <a:spcPct val="130000"/>
              </a:lnSpc>
              <a:spcBef>
                <a:spcPts val="0"/>
              </a:spcBef>
              <a:spcAft>
                <a:spcPts val="0"/>
              </a:spcAft>
              <a:buNone/>
            </a:pPr>
            <a:r>
              <a:rPr b="1" lang="en-US" sz="2100" u="sng">
                <a:solidFill>
                  <a:srgbClr val="4D4B4B"/>
                </a:solidFill>
                <a:latin typeface="Arial"/>
                <a:ea typeface="Arial"/>
                <a:cs typeface="Arial"/>
                <a:sym typeface="Arial"/>
              </a:rPr>
              <a:t>ISCの理念・活動にご賛同いただいた企業・団体様</a:t>
            </a:r>
            <a:r>
              <a:rPr b="1" lang="en-US" sz="2100">
                <a:solidFill>
                  <a:srgbClr val="4D4B4B"/>
                </a:solidFill>
                <a:latin typeface="Arial"/>
                <a:ea typeface="Arial"/>
                <a:cs typeface="Arial"/>
                <a:sym typeface="Arial"/>
              </a:rPr>
              <a:t>に名義を一年間ご使用させていただくものです。</a:t>
            </a:r>
            <a:endParaRPr/>
          </a:p>
          <a:p>
            <a:pPr indent="0" lvl="0" marL="0" marR="0" rtl="0" algn="just">
              <a:lnSpc>
                <a:spcPct val="61857"/>
              </a:lnSpc>
              <a:spcBef>
                <a:spcPts val="0"/>
              </a:spcBef>
              <a:spcAft>
                <a:spcPts val="0"/>
              </a:spcAft>
              <a:buNone/>
            </a:pPr>
            <a:r>
              <a:t/>
            </a:r>
            <a:endParaRPr b="1" sz="2100">
              <a:solidFill>
                <a:srgbClr val="4D4B4B"/>
              </a:solidFill>
              <a:latin typeface="Arial"/>
              <a:ea typeface="Arial"/>
              <a:cs typeface="Arial"/>
              <a:sym typeface="Arial"/>
            </a:endParaRPr>
          </a:p>
          <a:p>
            <a:pPr indent="0" lvl="0" marL="0" marR="0" rtl="0" algn="just">
              <a:lnSpc>
                <a:spcPct val="130000"/>
              </a:lnSpc>
              <a:spcBef>
                <a:spcPts val="0"/>
              </a:spcBef>
              <a:spcAft>
                <a:spcPts val="0"/>
              </a:spcAft>
              <a:buNone/>
            </a:pPr>
            <a:r>
              <a:rPr b="1" lang="en-US" sz="2100">
                <a:solidFill>
                  <a:srgbClr val="4D4B4B"/>
                </a:solidFill>
                <a:latin typeface="Arial"/>
                <a:ea typeface="Arial"/>
                <a:cs typeface="Arial"/>
                <a:sym typeface="Arial"/>
              </a:rPr>
              <a:t>この後援名義は、広報物や会議資料に掲載し、活動の信頼性向上につながります。</a:t>
            </a:r>
            <a:endParaRPr/>
          </a:p>
          <a:p>
            <a:pPr indent="0" lvl="0" marL="0" marR="0" rtl="0" algn="just">
              <a:lnSpc>
                <a:spcPct val="130000"/>
              </a:lnSpc>
              <a:spcBef>
                <a:spcPts val="0"/>
              </a:spcBef>
              <a:spcAft>
                <a:spcPts val="0"/>
              </a:spcAft>
              <a:buNone/>
            </a:pPr>
            <a:r>
              <a:t/>
            </a:r>
            <a:endParaRPr b="1" sz="2100">
              <a:solidFill>
                <a:srgbClr val="4D4B4B"/>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3"/>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23"/>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23"/>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23"/>
          <p:cNvSpPr txBox="1"/>
          <p:nvPr/>
        </p:nvSpPr>
        <p:spPr>
          <a:xfrm>
            <a:off x="1679661" y="515940"/>
            <a:ext cx="9400993"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求める支援内容</a:t>
            </a:r>
            <a:endParaRPr/>
          </a:p>
        </p:txBody>
      </p:sp>
      <p:sp>
        <p:nvSpPr>
          <p:cNvPr id="456" name="Google Shape;456;p23"/>
          <p:cNvSpPr txBox="1"/>
          <p:nvPr/>
        </p:nvSpPr>
        <p:spPr>
          <a:xfrm>
            <a:off x="1679661" y="1753303"/>
            <a:ext cx="6249963" cy="6229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600">
                <a:solidFill>
                  <a:srgbClr val="4D4B4B"/>
                </a:solidFill>
                <a:latin typeface="Arial"/>
                <a:ea typeface="Arial"/>
                <a:cs typeface="Arial"/>
                <a:sym typeface="Arial"/>
              </a:rPr>
              <a:t>-私たちが提供できるもの-</a:t>
            </a:r>
            <a:endParaRPr/>
          </a:p>
        </p:txBody>
      </p:sp>
      <p:sp>
        <p:nvSpPr>
          <p:cNvPr id="457" name="Google Shape;457;p23"/>
          <p:cNvSpPr txBox="1"/>
          <p:nvPr/>
        </p:nvSpPr>
        <p:spPr>
          <a:xfrm>
            <a:off x="3079373" y="2945618"/>
            <a:ext cx="3271465"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広報活動の機会</a:t>
            </a:r>
            <a:endParaRPr/>
          </a:p>
        </p:txBody>
      </p:sp>
      <p:sp>
        <p:nvSpPr>
          <p:cNvPr id="458" name="Google Shape;458;p23"/>
          <p:cNvSpPr txBox="1"/>
          <p:nvPr/>
        </p:nvSpPr>
        <p:spPr>
          <a:xfrm>
            <a:off x="10868827" y="2716701"/>
            <a:ext cx="4085555" cy="9766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lang="en-US" sz="2799">
                <a:solidFill>
                  <a:srgbClr val="4D4B4B"/>
                </a:solidFill>
                <a:latin typeface="Arial"/>
                <a:ea typeface="Arial"/>
                <a:cs typeface="Arial"/>
                <a:sym typeface="Arial"/>
              </a:rPr>
              <a:t>国際学生との直接的な</a:t>
            </a:r>
            <a:endParaRPr/>
          </a:p>
          <a:p>
            <a:pPr indent="0" lvl="0" marL="0" marR="0" rtl="0" algn="ctr">
              <a:lnSpc>
                <a:spcPct val="140014"/>
              </a:lnSpc>
              <a:spcBef>
                <a:spcPts val="0"/>
              </a:spcBef>
              <a:spcAft>
                <a:spcPts val="0"/>
              </a:spcAft>
              <a:buNone/>
            </a:pPr>
            <a:r>
              <a:rPr b="1" lang="en-US" sz="2799">
                <a:solidFill>
                  <a:srgbClr val="4D4B4B"/>
                </a:solidFill>
                <a:latin typeface="Arial"/>
                <a:ea typeface="Arial"/>
                <a:cs typeface="Arial"/>
                <a:sym typeface="Arial"/>
              </a:rPr>
              <a:t>交流機会</a:t>
            </a:r>
            <a:endParaRPr/>
          </a:p>
        </p:txBody>
      </p:sp>
      <p:grpSp>
        <p:nvGrpSpPr>
          <p:cNvPr id="459" name="Google Shape;459;p23"/>
          <p:cNvGrpSpPr/>
          <p:nvPr/>
        </p:nvGrpSpPr>
        <p:grpSpPr>
          <a:xfrm>
            <a:off x="9876159" y="3912237"/>
            <a:ext cx="6070891" cy="4233104"/>
            <a:chOff x="0" y="-47625"/>
            <a:chExt cx="1598918" cy="1114892"/>
          </a:xfrm>
        </p:grpSpPr>
        <p:sp>
          <p:nvSpPr>
            <p:cNvPr id="460" name="Google Shape;460;p23"/>
            <p:cNvSpPr/>
            <p:nvPr/>
          </p:nvSpPr>
          <p:spPr>
            <a:xfrm>
              <a:off x="0" y="0"/>
              <a:ext cx="1598918" cy="1067267"/>
            </a:xfrm>
            <a:custGeom>
              <a:rect b="b" l="l" r="r" t="t"/>
              <a:pathLst>
                <a:path extrusionOk="0" h="1067267" w="1598918">
                  <a:moveTo>
                    <a:pt x="0" y="0"/>
                  </a:moveTo>
                  <a:lnTo>
                    <a:pt x="1598918" y="0"/>
                  </a:lnTo>
                  <a:lnTo>
                    <a:pt x="1598918" y="1067267"/>
                  </a:lnTo>
                  <a:lnTo>
                    <a:pt x="0" y="1067267"/>
                  </a:lnTo>
                  <a:close/>
                </a:path>
              </a:pathLst>
            </a:custGeom>
            <a:gradFill>
              <a:gsLst>
                <a:gs pos="0">
                  <a:srgbClr val="00D1F6"/>
                </a:gs>
                <a:gs pos="50000">
                  <a:srgbClr val="09C3CF">
                    <a:alpha val="82352"/>
                  </a:srgbClr>
                </a:gs>
                <a:gs pos="100000">
                  <a:srgbClr val="57E1E8">
                    <a:alpha val="86274"/>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23"/>
            <p:cNvSpPr txBox="1"/>
            <p:nvPr/>
          </p:nvSpPr>
          <p:spPr>
            <a:xfrm>
              <a:off x="0" y="-47625"/>
              <a:ext cx="1598918" cy="1114892"/>
            </a:xfrm>
            <a:prstGeom prst="rect">
              <a:avLst/>
            </a:prstGeom>
            <a:noFill/>
            <a:ln>
              <a:noFill/>
            </a:ln>
          </p:spPr>
          <p:txBody>
            <a:bodyPr anchorCtr="0" anchor="ctr" bIns="50800" lIns="50800" spcFirstLastPara="1" rIns="50800" wrap="square" tIns="50800">
              <a:noAutofit/>
            </a:bodyPr>
            <a:lstStyle/>
            <a:p>
              <a:pPr indent="-269872" lvl="1" marL="539746" marR="0" rtl="0" algn="l">
                <a:lnSpc>
                  <a:spcPct val="140016"/>
                </a:lnSpc>
                <a:spcBef>
                  <a:spcPts val="0"/>
                </a:spcBef>
                <a:spcAft>
                  <a:spcPts val="0"/>
                </a:spcAft>
                <a:buClr>
                  <a:srgbClr val="FFFFFF"/>
                </a:buClr>
                <a:buSzPts val="2499"/>
                <a:buFont typeface="Arial"/>
                <a:buChar char="•"/>
              </a:pPr>
              <a:r>
                <a:rPr b="1" i="0" lang="en-US" sz="2499" u="none" cap="none" strike="noStrike">
                  <a:solidFill>
                    <a:srgbClr val="FFFFFF"/>
                  </a:solidFill>
                  <a:latin typeface="Arial"/>
                  <a:ea typeface="Arial"/>
                  <a:cs typeface="Arial"/>
                  <a:sym typeface="Arial"/>
                </a:rPr>
                <a:t>Study Sessionでの講師登壇やワークショップの開催</a:t>
              </a:r>
              <a:endParaRPr/>
            </a:p>
            <a:p>
              <a:pPr indent="0" lvl="0" marL="0" marR="0" rtl="0" algn="l">
                <a:lnSpc>
                  <a:spcPct val="44817"/>
                </a:lnSpc>
                <a:spcBef>
                  <a:spcPts val="0"/>
                </a:spcBef>
                <a:spcAft>
                  <a:spcPts val="0"/>
                </a:spcAft>
                <a:buNone/>
              </a:pPr>
              <a:r>
                <a:t/>
              </a:r>
              <a:endParaRPr b="1" sz="2499">
                <a:solidFill>
                  <a:srgbClr val="FFFFFF"/>
                </a:solidFill>
                <a:latin typeface="Arial"/>
                <a:ea typeface="Arial"/>
                <a:cs typeface="Arial"/>
                <a:sym typeface="Arial"/>
              </a:endParaRPr>
            </a:p>
            <a:p>
              <a:pPr indent="-269872" lvl="1" marL="539746" marR="0" rtl="0" algn="l">
                <a:lnSpc>
                  <a:spcPct val="140016"/>
                </a:lnSpc>
                <a:spcBef>
                  <a:spcPts val="0"/>
                </a:spcBef>
                <a:spcAft>
                  <a:spcPts val="0"/>
                </a:spcAft>
                <a:buClr>
                  <a:srgbClr val="FFFFFF"/>
                </a:buClr>
                <a:buSzPts val="2499"/>
                <a:buFont typeface="Arial"/>
                <a:buChar char="•"/>
              </a:pPr>
              <a:r>
                <a:rPr b="1" i="0" lang="en-US" sz="2499" u="none" cap="none" strike="noStrike">
                  <a:solidFill>
                    <a:srgbClr val="FFFFFF"/>
                  </a:solidFill>
                  <a:latin typeface="Arial"/>
                  <a:ea typeface="Arial"/>
                  <a:cs typeface="Arial"/>
                  <a:sym typeface="Arial"/>
                </a:rPr>
                <a:t>本会議でのLecture登壇・質疑応答</a:t>
              </a:r>
              <a:endParaRPr/>
            </a:p>
            <a:p>
              <a:pPr indent="0" lvl="0" marL="0" marR="0" rtl="0" algn="l">
                <a:lnSpc>
                  <a:spcPct val="44817"/>
                </a:lnSpc>
                <a:spcBef>
                  <a:spcPts val="0"/>
                </a:spcBef>
                <a:spcAft>
                  <a:spcPts val="0"/>
                </a:spcAft>
                <a:buNone/>
              </a:pPr>
              <a:r>
                <a:t/>
              </a:r>
              <a:endParaRPr b="1" sz="2499">
                <a:solidFill>
                  <a:srgbClr val="FFFFFF"/>
                </a:solidFill>
                <a:latin typeface="Arial"/>
                <a:ea typeface="Arial"/>
                <a:cs typeface="Arial"/>
                <a:sym typeface="Arial"/>
              </a:endParaRPr>
            </a:p>
            <a:p>
              <a:pPr indent="-269872" lvl="1" marL="539746" marR="0" rtl="0" algn="l">
                <a:lnSpc>
                  <a:spcPct val="140016"/>
                </a:lnSpc>
                <a:spcBef>
                  <a:spcPts val="0"/>
                </a:spcBef>
                <a:spcAft>
                  <a:spcPts val="0"/>
                </a:spcAft>
                <a:buClr>
                  <a:srgbClr val="FFFFFF"/>
                </a:buClr>
                <a:buSzPts val="2499"/>
                <a:buFont typeface="Arial"/>
                <a:buChar char="•"/>
              </a:pPr>
              <a:r>
                <a:rPr b="1" i="0" lang="en-US" sz="2499" u="none" cap="none" strike="noStrike">
                  <a:solidFill>
                    <a:srgbClr val="FFFFFF"/>
                  </a:solidFill>
                  <a:latin typeface="Arial"/>
                  <a:ea typeface="Arial"/>
                  <a:cs typeface="Arial"/>
                  <a:sym typeface="Arial"/>
                </a:rPr>
                <a:t>懇親会での国際学生との自由な交流</a:t>
              </a:r>
              <a:endParaRPr/>
            </a:p>
          </p:txBody>
        </p:sp>
      </p:grpSp>
      <p:grpSp>
        <p:nvGrpSpPr>
          <p:cNvPr id="462" name="Google Shape;462;p23"/>
          <p:cNvGrpSpPr/>
          <p:nvPr/>
        </p:nvGrpSpPr>
        <p:grpSpPr>
          <a:xfrm>
            <a:off x="1679661" y="3912237"/>
            <a:ext cx="6070891" cy="4233104"/>
            <a:chOff x="0" y="-47625"/>
            <a:chExt cx="1598918" cy="1114892"/>
          </a:xfrm>
        </p:grpSpPr>
        <p:sp>
          <p:nvSpPr>
            <p:cNvPr id="463" name="Google Shape;463;p23"/>
            <p:cNvSpPr/>
            <p:nvPr/>
          </p:nvSpPr>
          <p:spPr>
            <a:xfrm>
              <a:off x="0" y="0"/>
              <a:ext cx="1598918" cy="1067267"/>
            </a:xfrm>
            <a:custGeom>
              <a:rect b="b" l="l" r="r" t="t"/>
              <a:pathLst>
                <a:path extrusionOk="0" h="1067267" w="1598918">
                  <a:moveTo>
                    <a:pt x="0" y="0"/>
                  </a:moveTo>
                  <a:lnTo>
                    <a:pt x="1598918" y="0"/>
                  </a:lnTo>
                  <a:lnTo>
                    <a:pt x="1598918" y="1067267"/>
                  </a:lnTo>
                  <a:lnTo>
                    <a:pt x="0" y="1067267"/>
                  </a:lnTo>
                  <a:close/>
                </a:path>
              </a:pathLst>
            </a:custGeom>
            <a:gradFill>
              <a:gsLst>
                <a:gs pos="0">
                  <a:srgbClr val="00D1F6"/>
                </a:gs>
                <a:gs pos="50000">
                  <a:srgbClr val="09C3CF">
                    <a:alpha val="82352"/>
                  </a:srgbClr>
                </a:gs>
                <a:gs pos="100000">
                  <a:srgbClr val="57E1E8">
                    <a:alpha val="86274"/>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23"/>
            <p:cNvSpPr txBox="1"/>
            <p:nvPr/>
          </p:nvSpPr>
          <p:spPr>
            <a:xfrm>
              <a:off x="0" y="-47625"/>
              <a:ext cx="1598918" cy="1114892"/>
            </a:xfrm>
            <a:prstGeom prst="rect">
              <a:avLst/>
            </a:prstGeom>
            <a:noFill/>
            <a:ln>
              <a:noFill/>
            </a:ln>
          </p:spPr>
          <p:txBody>
            <a:bodyPr anchorCtr="0" anchor="ctr" bIns="50800" lIns="50800" spcFirstLastPara="1" rIns="50800" wrap="square" tIns="50800">
              <a:noAutofit/>
            </a:bodyPr>
            <a:lstStyle/>
            <a:p>
              <a:pPr indent="-269872" lvl="1" marL="539746" marR="0" rtl="0" algn="l">
                <a:lnSpc>
                  <a:spcPct val="140016"/>
                </a:lnSpc>
                <a:spcBef>
                  <a:spcPts val="0"/>
                </a:spcBef>
                <a:spcAft>
                  <a:spcPts val="0"/>
                </a:spcAft>
                <a:buClr>
                  <a:srgbClr val="FFFFFF"/>
                </a:buClr>
                <a:buSzPts val="2499"/>
                <a:buFont typeface="Arial"/>
                <a:buChar char="•"/>
              </a:pPr>
              <a:r>
                <a:rPr b="1" i="0" lang="en-US" sz="2499" u="none" cap="none" strike="noStrike">
                  <a:solidFill>
                    <a:srgbClr val="FFFFFF"/>
                  </a:solidFill>
                  <a:latin typeface="Arial"/>
                  <a:ea typeface="Arial"/>
                  <a:cs typeface="Arial"/>
                  <a:sym typeface="Arial"/>
                </a:rPr>
                <a:t>ISC公式ウェブサイト・SNS・パンフレットへのロゴ掲載</a:t>
              </a:r>
              <a:endParaRPr/>
            </a:p>
            <a:p>
              <a:pPr indent="0" lvl="0" marL="0" marR="0" rtl="0" algn="l">
                <a:lnSpc>
                  <a:spcPct val="44817"/>
                </a:lnSpc>
                <a:spcBef>
                  <a:spcPts val="0"/>
                </a:spcBef>
                <a:spcAft>
                  <a:spcPts val="0"/>
                </a:spcAft>
                <a:buNone/>
              </a:pPr>
              <a:r>
                <a:t/>
              </a:r>
              <a:endParaRPr b="1" sz="2499">
                <a:solidFill>
                  <a:srgbClr val="FFFFFF"/>
                </a:solidFill>
                <a:latin typeface="Arial"/>
                <a:ea typeface="Arial"/>
                <a:cs typeface="Arial"/>
                <a:sym typeface="Arial"/>
              </a:endParaRPr>
            </a:p>
            <a:p>
              <a:pPr indent="-269872" lvl="1" marL="539746" marR="0" rtl="0" algn="l">
                <a:lnSpc>
                  <a:spcPct val="140016"/>
                </a:lnSpc>
                <a:spcBef>
                  <a:spcPts val="0"/>
                </a:spcBef>
                <a:spcAft>
                  <a:spcPts val="0"/>
                </a:spcAft>
                <a:buClr>
                  <a:srgbClr val="FFFFFF"/>
                </a:buClr>
                <a:buSzPts val="2499"/>
                <a:buFont typeface="Arial"/>
                <a:buChar char="•"/>
              </a:pPr>
              <a:r>
                <a:rPr b="1" i="0" lang="en-US" sz="2499" u="none" cap="none" strike="noStrike">
                  <a:solidFill>
                    <a:srgbClr val="FFFFFF"/>
                  </a:solidFill>
                  <a:latin typeface="Arial"/>
                  <a:ea typeface="Arial"/>
                  <a:cs typeface="Arial"/>
                  <a:sym typeface="Arial"/>
                </a:rPr>
                <a:t>会議成果物に企業名を記載及び共有することも可能です。</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4"/>
          <p:cNvSpPr txBox="1"/>
          <p:nvPr/>
        </p:nvSpPr>
        <p:spPr>
          <a:xfrm>
            <a:off x="723342" y="553946"/>
            <a:ext cx="5545410" cy="6229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600">
                <a:solidFill>
                  <a:srgbClr val="4D4B4B"/>
                </a:solidFill>
                <a:latin typeface="Arial"/>
                <a:ea typeface="Arial"/>
                <a:cs typeface="Arial"/>
                <a:sym typeface="Arial"/>
              </a:rPr>
              <a:t>-過去の5年間協賛実績-</a:t>
            </a:r>
            <a:endParaRPr/>
          </a:p>
        </p:txBody>
      </p:sp>
      <p:sp>
        <p:nvSpPr>
          <p:cNvPr id="470" name="Google Shape;470;p24"/>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24"/>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24"/>
          <p:cNvSpPr txBox="1"/>
          <p:nvPr/>
        </p:nvSpPr>
        <p:spPr>
          <a:xfrm>
            <a:off x="1028700" y="1891758"/>
            <a:ext cx="1824707"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-助成金-</a:t>
            </a:r>
            <a:endParaRPr/>
          </a:p>
        </p:txBody>
      </p:sp>
      <p:sp>
        <p:nvSpPr>
          <p:cNvPr id="473" name="Google Shape;473;p24"/>
          <p:cNvSpPr txBox="1"/>
          <p:nvPr/>
        </p:nvSpPr>
        <p:spPr>
          <a:xfrm>
            <a:off x="2430735" y="2791553"/>
            <a:ext cx="3697337"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三菱UFJ国際財団</a:t>
            </a:r>
            <a:endParaRPr/>
          </a:p>
        </p:txBody>
      </p:sp>
      <p:sp>
        <p:nvSpPr>
          <p:cNvPr id="474" name="Google Shape;474;p24"/>
          <p:cNvSpPr txBox="1"/>
          <p:nvPr/>
        </p:nvSpPr>
        <p:spPr>
          <a:xfrm>
            <a:off x="7007893" y="2791553"/>
            <a:ext cx="3738786"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教育振興会賛助会</a:t>
            </a:r>
            <a:endParaRPr/>
          </a:p>
        </p:txBody>
      </p:sp>
      <p:sp>
        <p:nvSpPr>
          <p:cNvPr id="475" name="Google Shape;475;p24"/>
          <p:cNvSpPr txBox="1"/>
          <p:nvPr/>
        </p:nvSpPr>
        <p:spPr>
          <a:xfrm>
            <a:off x="1262360" y="3691349"/>
            <a:ext cx="1357387"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-協賛-</a:t>
            </a:r>
            <a:endParaRPr/>
          </a:p>
        </p:txBody>
      </p:sp>
      <p:sp>
        <p:nvSpPr>
          <p:cNvPr id="476" name="Google Shape;476;p24"/>
          <p:cNvSpPr txBox="1"/>
          <p:nvPr/>
        </p:nvSpPr>
        <p:spPr>
          <a:xfrm>
            <a:off x="11622979" y="2791553"/>
            <a:ext cx="3738786"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双⽇国際交流財団</a:t>
            </a:r>
            <a:endParaRPr/>
          </a:p>
        </p:txBody>
      </p:sp>
      <p:sp>
        <p:nvSpPr>
          <p:cNvPr id="477" name="Google Shape;477;p24"/>
          <p:cNvSpPr txBox="1"/>
          <p:nvPr/>
        </p:nvSpPr>
        <p:spPr>
          <a:xfrm>
            <a:off x="2551919" y="4572094"/>
            <a:ext cx="5265465"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株式会社アゴス・ジャパン</a:t>
            </a:r>
            <a:endParaRPr/>
          </a:p>
        </p:txBody>
      </p:sp>
      <p:sp>
        <p:nvSpPr>
          <p:cNvPr id="478" name="Google Shape;478;p24"/>
          <p:cNvSpPr txBox="1"/>
          <p:nvPr/>
        </p:nvSpPr>
        <p:spPr>
          <a:xfrm>
            <a:off x="8668146" y="4572094"/>
            <a:ext cx="4793010"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トランスアクト株式会社</a:t>
            </a:r>
            <a:endParaRPr/>
          </a:p>
        </p:txBody>
      </p:sp>
      <p:sp>
        <p:nvSpPr>
          <p:cNvPr id="479" name="Google Shape;479;p24"/>
          <p:cNvSpPr txBox="1"/>
          <p:nvPr/>
        </p:nvSpPr>
        <p:spPr>
          <a:xfrm>
            <a:off x="2551919" y="5448394"/>
            <a:ext cx="3924300"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株式会社ジャイロス</a:t>
            </a:r>
            <a:endParaRPr/>
          </a:p>
        </p:txBody>
      </p:sp>
      <p:sp>
        <p:nvSpPr>
          <p:cNvPr id="480" name="Google Shape;480;p24"/>
          <p:cNvSpPr txBox="1"/>
          <p:nvPr/>
        </p:nvSpPr>
        <p:spPr>
          <a:xfrm>
            <a:off x="7116650" y="5448394"/>
            <a:ext cx="3521273"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NOMON株式会社</a:t>
            </a:r>
            <a:endParaRPr/>
          </a:p>
        </p:txBody>
      </p:sp>
      <p:sp>
        <p:nvSpPr>
          <p:cNvPr id="481" name="Google Shape;481;p24"/>
          <p:cNvSpPr txBox="1"/>
          <p:nvPr/>
        </p:nvSpPr>
        <p:spPr>
          <a:xfrm>
            <a:off x="11276098" y="5448394"/>
            <a:ext cx="4370115"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株式会社シグマライズ</a:t>
            </a:r>
            <a:endParaRPr/>
          </a:p>
        </p:txBody>
      </p:sp>
      <p:sp>
        <p:nvSpPr>
          <p:cNvPr id="482" name="Google Shape;482;p24"/>
          <p:cNvSpPr txBox="1"/>
          <p:nvPr/>
        </p:nvSpPr>
        <p:spPr>
          <a:xfrm>
            <a:off x="2557607" y="6274103"/>
            <a:ext cx="5684573"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株式会社エックス都市研究所</a:t>
            </a:r>
            <a:endParaRPr/>
          </a:p>
        </p:txBody>
      </p:sp>
      <p:sp>
        <p:nvSpPr>
          <p:cNvPr id="483" name="Google Shape;483;p24"/>
          <p:cNvSpPr txBox="1"/>
          <p:nvPr/>
        </p:nvSpPr>
        <p:spPr>
          <a:xfrm>
            <a:off x="9323473" y="6274103"/>
            <a:ext cx="2628900"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帝人株式会社</a:t>
            </a:r>
            <a:endParaRPr/>
          </a:p>
        </p:txBody>
      </p:sp>
      <p:sp>
        <p:nvSpPr>
          <p:cNvPr id="484" name="Google Shape;484;p24"/>
          <p:cNvSpPr txBox="1"/>
          <p:nvPr/>
        </p:nvSpPr>
        <p:spPr>
          <a:xfrm>
            <a:off x="2619685" y="7102778"/>
            <a:ext cx="9128125"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一般社団法人 Japan Innovation Network</a:t>
            </a:r>
            <a:endParaRPr/>
          </a:p>
        </p:txBody>
      </p:sp>
      <p:sp>
        <p:nvSpPr>
          <p:cNvPr id="485" name="Google Shape;485;p24"/>
          <p:cNvSpPr txBox="1"/>
          <p:nvPr/>
        </p:nvSpPr>
        <p:spPr>
          <a:xfrm>
            <a:off x="1262360" y="7950503"/>
            <a:ext cx="1357387" cy="52832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US" sz="3199">
                <a:solidFill>
                  <a:srgbClr val="4D4B4B"/>
                </a:solidFill>
                <a:latin typeface="Arial"/>
                <a:ea typeface="Arial"/>
                <a:cs typeface="Arial"/>
                <a:sym typeface="Arial"/>
              </a:rPr>
              <a:t>-後援-</a:t>
            </a:r>
            <a:endParaRPr/>
          </a:p>
        </p:txBody>
      </p:sp>
      <p:sp>
        <p:nvSpPr>
          <p:cNvPr id="486" name="Google Shape;486;p24"/>
          <p:cNvSpPr txBox="1"/>
          <p:nvPr/>
        </p:nvSpPr>
        <p:spPr>
          <a:xfrm>
            <a:off x="2619747" y="8734425"/>
            <a:ext cx="1752600"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国際連合</a:t>
            </a:r>
            <a:endParaRPr/>
          </a:p>
        </p:txBody>
      </p:sp>
      <p:sp>
        <p:nvSpPr>
          <p:cNvPr id="487" name="Google Shape;487;p24"/>
          <p:cNvSpPr txBox="1"/>
          <p:nvPr/>
        </p:nvSpPr>
        <p:spPr>
          <a:xfrm>
            <a:off x="4813622" y="8760128"/>
            <a:ext cx="1314450"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外務省</a:t>
            </a:r>
            <a:endParaRPr/>
          </a:p>
        </p:txBody>
      </p:sp>
      <p:sp>
        <p:nvSpPr>
          <p:cNvPr id="488" name="Google Shape;488;p24"/>
          <p:cNvSpPr txBox="1"/>
          <p:nvPr/>
        </p:nvSpPr>
        <p:spPr>
          <a:xfrm>
            <a:off x="6566222" y="8760128"/>
            <a:ext cx="2190750"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文部科学省</a:t>
            </a:r>
            <a:endParaRPr/>
          </a:p>
        </p:txBody>
      </p:sp>
      <p:sp>
        <p:nvSpPr>
          <p:cNvPr id="489" name="Google Shape;489;p24"/>
          <p:cNvSpPr txBox="1"/>
          <p:nvPr/>
        </p:nvSpPr>
        <p:spPr>
          <a:xfrm>
            <a:off x="9195122" y="8734425"/>
            <a:ext cx="3505200"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000">
                <a:solidFill>
                  <a:srgbClr val="4D4B4B"/>
                </a:solidFill>
                <a:latin typeface="Arial"/>
                <a:ea typeface="Arial"/>
                <a:cs typeface="Arial"/>
                <a:sym typeface="Arial"/>
              </a:rPr>
              <a:t>東京コー円卓会議</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4F4"/>
        </a:solidFill>
      </p:bgPr>
    </p:bg>
    <p:spTree>
      <p:nvGrpSpPr>
        <p:cNvPr id="493" name="Shape 493"/>
        <p:cNvGrpSpPr/>
        <p:nvPr/>
      </p:nvGrpSpPr>
      <p:grpSpPr>
        <a:xfrm>
          <a:off x="0" y="0"/>
          <a:ext cx="0" cy="0"/>
          <a:chOff x="0" y="0"/>
          <a:chExt cx="0" cy="0"/>
        </a:xfrm>
      </p:grpSpPr>
      <p:sp>
        <p:nvSpPr>
          <p:cNvPr id="494" name="Google Shape;494;p25"/>
          <p:cNvSpPr/>
          <p:nvPr/>
        </p:nvSpPr>
        <p:spPr>
          <a:xfrm>
            <a:off x="17259300" y="441326"/>
            <a:ext cx="615242" cy="454024"/>
          </a:xfrm>
          <a:custGeom>
            <a:rect b="b" l="l" r="r" t="t"/>
            <a:pathLst>
              <a:path extrusionOk="0" h="454024" w="615242">
                <a:moveTo>
                  <a:pt x="0" y="0"/>
                </a:moveTo>
                <a:lnTo>
                  <a:pt x="615242" y="0"/>
                </a:lnTo>
                <a:lnTo>
                  <a:pt x="615242" y="454024"/>
                </a:lnTo>
                <a:lnTo>
                  <a:pt x="0" y="45402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25"/>
          <p:cNvSpPr/>
          <p:nvPr/>
        </p:nvSpPr>
        <p:spPr>
          <a:xfrm>
            <a:off x="17183100" y="622918"/>
            <a:ext cx="457386" cy="377207"/>
          </a:xfrm>
          <a:custGeom>
            <a:rect b="b" l="l" r="r" t="t"/>
            <a:pathLst>
              <a:path extrusionOk="0" h="377207" w="457386">
                <a:moveTo>
                  <a:pt x="0" y="0"/>
                </a:moveTo>
                <a:lnTo>
                  <a:pt x="457386" y="0"/>
                </a:lnTo>
                <a:lnTo>
                  <a:pt x="457386" y="377207"/>
                </a:lnTo>
                <a:lnTo>
                  <a:pt x="0" y="37720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25"/>
          <p:cNvSpPr txBox="1"/>
          <p:nvPr/>
        </p:nvSpPr>
        <p:spPr>
          <a:xfrm>
            <a:off x="8040507" y="3931900"/>
            <a:ext cx="9142593" cy="1009651"/>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en-US" sz="5999">
                <a:solidFill>
                  <a:srgbClr val="4D4B4B"/>
                </a:solidFill>
                <a:latin typeface="Arial"/>
                <a:ea typeface="Arial"/>
                <a:cs typeface="Arial"/>
                <a:sym typeface="Arial"/>
              </a:rPr>
              <a:t>最後に</a:t>
            </a:r>
            <a:endParaRPr/>
          </a:p>
        </p:txBody>
      </p:sp>
      <p:sp>
        <p:nvSpPr>
          <p:cNvPr id="497" name="Google Shape;497;p25"/>
          <p:cNvSpPr txBox="1"/>
          <p:nvPr/>
        </p:nvSpPr>
        <p:spPr>
          <a:xfrm>
            <a:off x="1106758" y="3405982"/>
            <a:ext cx="5283701" cy="2571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15000">
                <a:solidFill>
                  <a:srgbClr val="3C3333"/>
                </a:solidFill>
                <a:latin typeface="Arial"/>
                <a:ea typeface="Arial"/>
                <a:cs typeface="Arial"/>
                <a:sym typeface="Arial"/>
              </a:rPr>
              <a:t>06</a:t>
            </a:r>
            <a:endParaRPr/>
          </a:p>
        </p:txBody>
      </p:sp>
      <p:sp>
        <p:nvSpPr>
          <p:cNvPr id="498" name="Google Shape;498;p25"/>
          <p:cNvSpPr txBox="1"/>
          <p:nvPr/>
        </p:nvSpPr>
        <p:spPr>
          <a:xfrm>
            <a:off x="8072528" y="5045413"/>
            <a:ext cx="9078551" cy="58737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US" sz="3499">
                <a:solidFill>
                  <a:srgbClr val="4D4B4B"/>
                </a:solidFill>
                <a:latin typeface="Arial"/>
                <a:ea typeface="Arial"/>
                <a:cs typeface="Arial"/>
                <a:sym typeface="Arial"/>
              </a:rPr>
              <a:t>Recruit</a:t>
            </a:r>
            <a:endParaRPr/>
          </a:p>
        </p:txBody>
      </p:sp>
      <p:cxnSp>
        <p:nvCxnSpPr>
          <p:cNvPr id="499" name="Google Shape;499;p25"/>
          <p:cNvCxnSpPr/>
          <p:nvPr/>
        </p:nvCxnSpPr>
        <p:spPr>
          <a:xfrm rot="10800000">
            <a:off x="6390458" y="3652837"/>
            <a:ext cx="0" cy="2981325"/>
          </a:xfrm>
          <a:prstGeom prst="straightConnector1">
            <a:avLst/>
          </a:prstGeom>
          <a:noFill/>
          <a:ln cap="flat" cmpd="sng" w="19050">
            <a:solidFill>
              <a:srgbClr val="3C3333"/>
            </a:solidFill>
            <a:prstDash val="solid"/>
            <a:round/>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6"/>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26"/>
          <p:cNvSpPr/>
          <p:nvPr/>
        </p:nvSpPr>
        <p:spPr>
          <a:xfrm>
            <a:off x="0" y="5379729"/>
            <a:ext cx="6814136" cy="4544898"/>
          </a:xfrm>
          <a:custGeom>
            <a:rect b="b" l="l" r="r" t="t"/>
            <a:pathLst>
              <a:path extrusionOk="0" h="4544898" w="6814136">
                <a:moveTo>
                  <a:pt x="0" y="0"/>
                </a:moveTo>
                <a:lnTo>
                  <a:pt x="6814136" y="0"/>
                </a:lnTo>
                <a:lnTo>
                  <a:pt x="6814136" y="4544898"/>
                </a:lnTo>
                <a:lnTo>
                  <a:pt x="0" y="4544898"/>
                </a:lnTo>
                <a:lnTo>
                  <a:pt x="0" y="0"/>
                </a:lnTo>
                <a:close/>
              </a:path>
            </a:pathLst>
          </a:custGeom>
          <a:blipFill rotWithShape="1">
            <a:blip r:embed="rId4">
              <a:alphaModFix/>
            </a:blip>
            <a:stretch>
              <a:fillRect b="0" l="-178" r="-178" t="0"/>
            </a:stretch>
          </a:blipFill>
          <a:ln cap="sq" cmpd="sng" w="381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26"/>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26"/>
          <p:cNvSpPr/>
          <p:nvPr/>
        </p:nvSpPr>
        <p:spPr>
          <a:xfrm>
            <a:off x="6814136" y="5396066"/>
            <a:ext cx="5067436" cy="4422816"/>
          </a:xfrm>
          <a:custGeom>
            <a:rect b="b" l="l" r="r" t="t"/>
            <a:pathLst>
              <a:path extrusionOk="0" h="4422816" w="5067436">
                <a:moveTo>
                  <a:pt x="0" y="0"/>
                </a:moveTo>
                <a:lnTo>
                  <a:pt x="5067436" y="0"/>
                </a:lnTo>
                <a:lnTo>
                  <a:pt x="5067436" y="4422816"/>
                </a:lnTo>
                <a:lnTo>
                  <a:pt x="0" y="4422816"/>
                </a:lnTo>
                <a:lnTo>
                  <a:pt x="0" y="0"/>
                </a:lnTo>
                <a:close/>
              </a:path>
            </a:pathLst>
          </a:custGeom>
          <a:blipFill rotWithShape="1">
            <a:blip r:embed="rId6">
              <a:alphaModFix/>
            </a:blip>
            <a:stretch>
              <a:fillRect b="-13169" l="-11455" r="-44662" t="-6078"/>
            </a:stretch>
          </a:blipFill>
          <a:ln cap="sq" cmpd="sng" w="38100">
            <a:solidFill>
              <a:srgbClr val="E1EBED"/>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26"/>
          <p:cNvSpPr/>
          <p:nvPr/>
        </p:nvSpPr>
        <p:spPr>
          <a:xfrm>
            <a:off x="0" y="0"/>
            <a:ext cx="8099161" cy="5396066"/>
          </a:xfrm>
          <a:custGeom>
            <a:rect b="b" l="l" r="r" t="t"/>
            <a:pathLst>
              <a:path extrusionOk="0" h="5396066" w="8099161">
                <a:moveTo>
                  <a:pt x="0" y="0"/>
                </a:moveTo>
                <a:lnTo>
                  <a:pt x="8099161" y="0"/>
                </a:lnTo>
                <a:lnTo>
                  <a:pt x="8099161" y="5396066"/>
                </a:lnTo>
                <a:lnTo>
                  <a:pt x="0" y="5396066"/>
                </a:lnTo>
                <a:lnTo>
                  <a:pt x="0" y="0"/>
                </a:lnTo>
                <a:close/>
              </a:path>
            </a:pathLst>
          </a:custGeom>
          <a:blipFill rotWithShape="1">
            <a:blip r:embed="rId7">
              <a:alphaModFix/>
            </a:blip>
            <a:stretch>
              <a:fillRect b="0" l="0" r="0" t="0"/>
            </a:stretch>
          </a:blipFill>
          <a:ln cap="sq" cmpd="sng" w="381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26"/>
          <p:cNvSpPr/>
          <p:nvPr/>
        </p:nvSpPr>
        <p:spPr>
          <a:xfrm>
            <a:off x="11881572" y="5379729"/>
            <a:ext cx="6999157" cy="4439153"/>
          </a:xfrm>
          <a:custGeom>
            <a:rect b="b" l="l" r="r" t="t"/>
            <a:pathLst>
              <a:path extrusionOk="0" h="4439153" w="6999157">
                <a:moveTo>
                  <a:pt x="0" y="0"/>
                </a:moveTo>
                <a:lnTo>
                  <a:pt x="6999157" y="0"/>
                </a:lnTo>
                <a:lnTo>
                  <a:pt x="6999157" y="4439153"/>
                </a:lnTo>
                <a:lnTo>
                  <a:pt x="0" y="4439153"/>
                </a:lnTo>
                <a:lnTo>
                  <a:pt x="0" y="0"/>
                </a:lnTo>
                <a:close/>
              </a:path>
            </a:pathLst>
          </a:custGeom>
          <a:blipFill rotWithShape="1">
            <a:blip r:embed="rId8">
              <a:alphaModFix/>
            </a:blip>
            <a:stretch>
              <a:fillRect b="0" l="-273" r="-273" t="-5687"/>
            </a:stretch>
          </a:blipFill>
          <a:ln cap="sq" cmpd="sng" w="381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26"/>
          <p:cNvSpPr/>
          <p:nvPr/>
        </p:nvSpPr>
        <p:spPr>
          <a:xfrm>
            <a:off x="7196227" y="0"/>
            <a:ext cx="4685345" cy="5379729"/>
          </a:xfrm>
          <a:custGeom>
            <a:rect b="b" l="l" r="r" t="t"/>
            <a:pathLst>
              <a:path extrusionOk="0" h="5379729" w="4685345">
                <a:moveTo>
                  <a:pt x="0" y="0"/>
                </a:moveTo>
                <a:lnTo>
                  <a:pt x="4685345" y="0"/>
                </a:lnTo>
                <a:lnTo>
                  <a:pt x="4685345" y="5379729"/>
                </a:lnTo>
                <a:lnTo>
                  <a:pt x="0" y="5379729"/>
                </a:lnTo>
                <a:lnTo>
                  <a:pt x="0" y="0"/>
                </a:lnTo>
                <a:close/>
              </a:path>
            </a:pathLst>
          </a:custGeom>
          <a:blipFill rotWithShape="1">
            <a:blip r:embed="rId9">
              <a:alphaModFix/>
            </a:blip>
            <a:stretch>
              <a:fillRect b="-301" l="-46939" r="-25709" t="0"/>
            </a:stretch>
          </a:blipFill>
          <a:ln cap="sq" cmpd="sng" w="381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26"/>
          <p:cNvSpPr/>
          <p:nvPr/>
        </p:nvSpPr>
        <p:spPr>
          <a:xfrm>
            <a:off x="10505327" y="16337"/>
            <a:ext cx="8205029" cy="5379729"/>
          </a:xfrm>
          <a:custGeom>
            <a:rect b="b" l="l" r="r" t="t"/>
            <a:pathLst>
              <a:path extrusionOk="0" h="5379729" w="8205029">
                <a:moveTo>
                  <a:pt x="0" y="0"/>
                </a:moveTo>
                <a:lnTo>
                  <a:pt x="8205029" y="0"/>
                </a:lnTo>
                <a:lnTo>
                  <a:pt x="8205029" y="5379729"/>
                </a:lnTo>
                <a:lnTo>
                  <a:pt x="0" y="5379729"/>
                </a:lnTo>
                <a:lnTo>
                  <a:pt x="0" y="0"/>
                </a:lnTo>
                <a:close/>
              </a:path>
            </a:pathLst>
          </a:custGeom>
          <a:blipFill rotWithShape="1">
            <a:blip r:embed="rId10">
              <a:alphaModFix/>
            </a:blip>
            <a:stretch>
              <a:fillRect b="0" l="-4939" r="-4705" t="-11487"/>
            </a:stretch>
          </a:blipFill>
          <a:ln cap="sq" cmpd="sng" w="381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grpSp>
        <p:nvGrpSpPr>
          <p:cNvPr id="516" name="Google Shape;516;p27"/>
          <p:cNvGrpSpPr/>
          <p:nvPr/>
        </p:nvGrpSpPr>
        <p:grpSpPr>
          <a:xfrm rot="-10505338">
            <a:off x="3091456" y="-5707252"/>
            <a:ext cx="21323014" cy="23319995"/>
            <a:chOff x="-2" y="-3"/>
            <a:chExt cx="28430686" cy="31093327"/>
          </a:xfrm>
        </p:grpSpPr>
        <p:sp>
          <p:nvSpPr>
            <p:cNvPr id="517" name="Google Shape;517;p27"/>
            <p:cNvSpPr/>
            <p:nvPr/>
          </p:nvSpPr>
          <p:spPr>
            <a:xfrm flipH="1" rot="10726130">
              <a:off x="250991" y="297307"/>
              <a:ext cx="27928699" cy="23663225"/>
            </a:xfrm>
            <a:custGeom>
              <a:rect b="b" l="l" r="r" t="t"/>
              <a:pathLst>
                <a:path extrusionOk="0" h="23663225" w="27928699">
                  <a:moveTo>
                    <a:pt x="27928699" y="0"/>
                  </a:moveTo>
                  <a:lnTo>
                    <a:pt x="0" y="0"/>
                  </a:lnTo>
                  <a:lnTo>
                    <a:pt x="0" y="23663225"/>
                  </a:lnTo>
                  <a:lnTo>
                    <a:pt x="27928699" y="23663225"/>
                  </a:lnTo>
                  <a:lnTo>
                    <a:pt x="27928699"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27"/>
            <p:cNvSpPr/>
            <p:nvPr/>
          </p:nvSpPr>
          <p:spPr>
            <a:xfrm rot="1076780">
              <a:off x="8950549" y="14400398"/>
              <a:ext cx="17021024" cy="14421449"/>
            </a:xfrm>
            <a:custGeom>
              <a:rect b="b" l="l" r="r" t="t"/>
              <a:pathLst>
                <a:path extrusionOk="0" h="14421449" w="17021024">
                  <a:moveTo>
                    <a:pt x="0" y="0"/>
                  </a:moveTo>
                  <a:lnTo>
                    <a:pt x="17021023" y="0"/>
                  </a:lnTo>
                  <a:lnTo>
                    <a:pt x="17021023" y="14421449"/>
                  </a:lnTo>
                  <a:lnTo>
                    <a:pt x="0" y="1442144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19" name="Google Shape;519;p27"/>
          <p:cNvSpPr txBox="1"/>
          <p:nvPr/>
        </p:nvSpPr>
        <p:spPr>
          <a:xfrm>
            <a:off x="3138881" y="3601228"/>
            <a:ext cx="12010237" cy="1533531"/>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lang="en-US" sz="8999">
                <a:solidFill>
                  <a:srgbClr val="3C3333"/>
                </a:solidFill>
                <a:latin typeface="Arial"/>
                <a:ea typeface="Arial"/>
                <a:cs typeface="Arial"/>
                <a:sym typeface="Arial"/>
              </a:rPr>
              <a:t>Thank You!</a:t>
            </a:r>
            <a:endParaRPr/>
          </a:p>
        </p:txBody>
      </p:sp>
      <p:sp>
        <p:nvSpPr>
          <p:cNvPr id="520" name="Google Shape;520;p27"/>
          <p:cNvSpPr txBox="1"/>
          <p:nvPr/>
        </p:nvSpPr>
        <p:spPr>
          <a:xfrm>
            <a:off x="4760162" y="5307822"/>
            <a:ext cx="8767675" cy="12065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US" sz="3499">
                <a:solidFill>
                  <a:srgbClr val="3C3333"/>
                </a:solidFill>
                <a:latin typeface="Arial"/>
                <a:ea typeface="Arial"/>
                <a:cs typeface="Arial"/>
                <a:sym typeface="Arial"/>
              </a:rPr>
              <a:t>今後とも国際学生会議を</a:t>
            </a:r>
            <a:endParaRPr/>
          </a:p>
          <a:p>
            <a:pPr indent="0" lvl="0" marL="0" marR="0" rtl="0" algn="ctr">
              <a:lnSpc>
                <a:spcPct val="140011"/>
              </a:lnSpc>
              <a:spcBef>
                <a:spcPts val="0"/>
              </a:spcBef>
              <a:spcAft>
                <a:spcPts val="0"/>
              </a:spcAft>
              <a:buNone/>
            </a:pPr>
            <a:r>
              <a:rPr b="1" lang="en-US" sz="3499">
                <a:solidFill>
                  <a:srgbClr val="3C3333"/>
                </a:solidFill>
                <a:latin typeface="Arial"/>
                <a:ea typeface="Arial"/>
                <a:cs typeface="Arial"/>
                <a:sym typeface="Arial"/>
              </a:rPr>
              <a:t>よろしくお願いいたします</a:t>
            </a:r>
            <a:endParaRPr/>
          </a:p>
        </p:txBody>
      </p:sp>
      <p:sp>
        <p:nvSpPr>
          <p:cNvPr id="521" name="Google Shape;521;p27"/>
          <p:cNvSpPr txBox="1"/>
          <p:nvPr/>
        </p:nvSpPr>
        <p:spPr>
          <a:xfrm>
            <a:off x="1742726" y="8947151"/>
            <a:ext cx="4610501" cy="3397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2000">
                <a:solidFill>
                  <a:srgbClr val="3C3333"/>
                </a:solidFill>
                <a:latin typeface="Arial"/>
                <a:ea typeface="Arial"/>
                <a:cs typeface="Arial"/>
                <a:sym typeface="Arial"/>
              </a:rPr>
              <a:t>国際学生会議 ISC</a:t>
            </a:r>
            <a:endParaRPr/>
          </a:p>
        </p:txBody>
      </p:sp>
      <p:sp>
        <p:nvSpPr>
          <p:cNvPr id="522" name="Google Shape;522;p27"/>
          <p:cNvSpPr txBox="1"/>
          <p:nvPr/>
        </p:nvSpPr>
        <p:spPr>
          <a:xfrm>
            <a:off x="4642484" y="8956676"/>
            <a:ext cx="5918868" cy="3162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800">
                <a:solidFill>
                  <a:srgbClr val="3C3333"/>
                </a:solidFill>
                <a:latin typeface="Arial"/>
                <a:ea typeface="Arial"/>
                <a:cs typeface="Arial"/>
                <a:sym typeface="Arial"/>
              </a:rPr>
              <a:t>https://ja.japan-isc.org/</a:t>
            </a:r>
            <a:endParaRPr/>
          </a:p>
        </p:txBody>
      </p:sp>
      <p:sp>
        <p:nvSpPr>
          <p:cNvPr id="523" name="Google Shape;523;p27"/>
          <p:cNvSpPr/>
          <p:nvPr/>
        </p:nvSpPr>
        <p:spPr>
          <a:xfrm>
            <a:off x="639274" y="8749177"/>
            <a:ext cx="778851" cy="778851"/>
          </a:xfrm>
          <a:custGeom>
            <a:rect b="b" l="l" r="r" t="t"/>
            <a:pathLst>
              <a:path extrusionOk="0" h="778851" w="778851">
                <a:moveTo>
                  <a:pt x="0" y="0"/>
                </a:moveTo>
                <a:lnTo>
                  <a:pt x="778852" y="0"/>
                </a:lnTo>
                <a:lnTo>
                  <a:pt x="778852" y="778851"/>
                </a:lnTo>
                <a:lnTo>
                  <a:pt x="0" y="77885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4F4"/>
        </a:solidFill>
      </p:bgPr>
    </p:bg>
    <p:spTree>
      <p:nvGrpSpPr>
        <p:cNvPr id="110" name="Shape 110"/>
        <p:cNvGrpSpPr/>
        <p:nvPr/>
      </p:nvGrpSpPr>
      <p:grpSpPr>
        <a:xfrm>
          <a:off x="0" y="0"/>
          <a:ext cx="0" cy="0"/>
          <a:chOff x="0" y="0"/>
          <a:chExt cx="0" cy="0"/>
        </a:xfrm>
      </p:grpSpPr>
      <p:sp>
        <p:nvSpPr>
          <p:cNvPr id="111" name="Google Shape;111;p3"/>
          <p:cNvSpPr txBox="1"/>
          <p:nvPr/>
        </p:nvSpPr>
        <p:spPr>
          <a:xfrm>
            <a:off x="8040507" y="4277519"/>
            <a:ext cx="9142593" cy="1009651"/>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en-US" sz="5999">
                <a:solidFill>
                  <a:srgbClr val="4D4B4B"/>
                </a:solidFill>
                <a:latin typeface="Arial"/>
                <a:ea typeface="Arial"/>
                <a:cs typeface="Arial"/>
                <a:sym typeface="Arial"/>
              </a:rPr>
              <a:t>団体概要</a:t>
            </a:r>
            <a:endParaRPr/>
          </a:p>
        </p:txBody>
      </p:sp>
      <p:sp>
        <p:nvSpPr>
          <p:cNvPr id="112" name="Google Shape;112;p3"/>
          <p:cNvSpPr txBox="1"/>
          <p:nvPr/>
        </p:nvSpPr>
        <p:spPr>
          <a:xfrm>
            <a:off x="1106758" y="3405982"/>
            <a:ext cx="5283701" cy="2571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15000">
                <a:solidFill>
                  <a:srgbClr val="3C3333"/>
                </a:solidFill>
                <a:latin typeface="Arial"/>
                <a:ea typeface="Arial"/>
                <a:cs typeface="Arial"/>
                <a:sym typeface="Arial"/>
              </a:rPr>
              <a:t>01</a:t>
            </a:r>
            <a:endParaRPr/>
          </a:p>
        </p:txBody>
      </p:sp>
      <p:sp>
        <p:nvSpPr>
          <p:cNvPr id="113" name="Google Shape;113;p3"/>
          <p:cNvSpPr txBox="1"/>
          <p:nvPr/>
        </p:nvSpPr>
        <p:spPr>
          <a:xfrm>
            <a:off x="8040507" y="5317330"/>
            <a:ext cx="9078551" cy="58737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US" sz="3499">
                <a:solidFill>
                  <a:srgbClr val="4D4B4B"/>
                </a:solidFill>
                <a:latin typeface="Arial"/>
                <a:ea typeface="Arial"/>
                <a:cs typeface="Arial"/>
                <a:sym typeface="Arial"/>
              </a:rPr>
              <a:t>About US</a:t>
            </a:r>
            <a:endParaRPr/>
          </a:p>
        </p:txBody>
      </p:sp>
      <p:cxnSp>
        <p:nvCxnSpPr>
          <p:cNvPr id="114" name="Google Shape;114;p3"/>
          <p:cNvCxnSpPr/>
          <p:nvPr/>
        </p:nvCxnSpPr>
        <p:spPr>
          <a:xfrm rot="10800000">
            <a:off x="6390458" y="3652837"/>
            <a:ext cx="0" cy="2981325"/>
          </a:xfrm>
          <a:prstGeom prst="straightConnector1">
            <a:avLst/>
          </a:prstGeom>
          <a:noFill/>
          <a:ln cap="flat" cmpd="sng" w="19050">
            <a:solidFill>
              <a:srgbClr val="3C3333"/>
            </a:solidFill>
            <a:prstDash val="solid"/>
            <a:round/>
            <a:headEnd len="sm" w="sm" type="none"/>
            <a:tailEnd len="sm" w="sm" type="none"/>
          </a:ln>
        </p:spPr>
      </p:cxnSp>
      <p:sp>
        <p:nvSpPr>
          <p:cNvPr id="115" name="Google Shape;115;p3"/>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4"/>
          <p:cNvGrpSpPr/>
          <p:nvPr/>
        </p:nvGrpSpPr>
        <p:grpSpPr>
          <a:xfrm>
            <a:off x="1433948" y="5905500"/>
            <a:ext cx="15420102" cy="2966493"/>
            <a:chOff x="0" y="0"/>
            <a:chExt cx="20560137" cy="3955324"/>
          </a:xfrm>
        </p:grpSpPr>
        <p:pic>
          <p:nvPicPr>
            <p:cNvPr id="121" name="Google Shape;121;p4"/>
            <p:cNvPicPr preferRelativeResize="0"/>
            <p:nvPr/>
          </p:nvPicPr>
          <p:blipFill rotWithShape="1">
            <a:blip r:embed="rId3">
              <a:alphaModFix/>
            </a:blip>
            <a:srcRect b="0" l="7515" r="7515" t="0"/>
            <a:stretch/>
          </p:blipFill>
          <p:spPr>
            <a:xfrm>
              <a:off x="0" y="0"/>
              <a:ext cx="5044784" cy="3955324"/>
            </a:xfrm>
            <a:prstGeom prst="rect">
              <a:avLst/>
            </a:prstGeom>
            <a:noFill/>
            <a:ln>
              <a:noFill/>
            </a:ln>
          </p:spPr>
        </p:pic>
        <p:pic>
          <p:nvPicPr>
            <p:cNvPr id="122" name="Google Shape;122;p4"/>
            <p:cNvPicPr preferRelativeResize="0"/>
            <p:nvPr/>
          </p:nvPicPr>
          <p:blipFill rotWithShape="1">
            <a:blip r:embed="rId4">
              <a:alphaModFix/>
            </a:blip>
            <a:srcRect b="0" l="7511" r="7511" t="0"/>
            <a:stretch/>
          </p:blipFill>
          <p:spPr>
            <a:xfrm>
              <a:off x="5171784" y="0"/>
              <a:ext cx="5044784" cy="3955324"/>
            </a:xfrm>
            <a:prstGeom prst="rect">
              <a:avLst/>
            </a:prstGeom>
            <a:noFill/>
            <a:ln>
              <a:noFill/>
            </a:ln>
          </p:spPr>
        </p:pic>
        <p:pic>
          <p:nvPicPr>
            <p:cNvPr id="123" name="Google Shape;123;p4"/>
            <p:cNvPicPr preferRelativeResize="0"/>
            <p:nvPr/>
          </p:nvPicPr>
          <p:blipFill rotWithShape="1">
            <a:blip r:embed="rId5">
              <a:alphaModFix/>
            </a:blip>
            <a:srcRect b="0" l="10984" r="10984" t="0"/>
            <a:stretch/>
          </p:blipFill>
          <p:spPr>
            <a:xfrm>
              <a:off x="10343569" y="0"/>
              <a:ext cx="5044784" cy="3955324"/>
            </a:xfrm>
            <a:prstGeom prst="rect">
              <a:avLst/>
            </a:prstGeom>
            <a:noFill/>
            <a:ln>
              <a:noFill/>
            </a:ln>
          </p:spPr>
        </p:pic>
        <p:pic>
          <p:nvPicPr>
            <p:cNvPr id="124" name="Google Shape;124;p4"/>
            <p:cNvPicPr preferRelativeResize="0"/>
            <p:nvPr/>
          </p:nvPicPr>
          <p:blipFill rotWithShape="1">
            <a:blip r:embed="rId6">
              <a:alphaModFix/>
            </a:blip>
            <a:srcRect b="0" l="14127" r="14127" t="0"/>
            <a:stretch/>
          </p:blipFill>
          <p:spPr>
            <a:xfrm>
              <a:off x="15515353" y="0"/>
              <a:ext cx="5044784" cy="3955324"/>
            </a:xfrm>
            <a:prstGeom prst="rect">
              <a:avLst/>
            </a:prstGeom>
            <a:noFill/>
            <a:ln>
              <a:noFill/>
            </a:ln>
          </p:spPr>
        </p:pic>
      </p:grpSp>
      <p:sp>
        <p:nvSpPr>
          <p:cNvPr id="125" name="Google Shape;125;p4"/>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4"/>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4"/>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4"/>
          <p:cNvSpPr txBox="1"/>
          <p:nvPr/>
        </p:nvSpPr>
        <p:spPr>
          <a:xfrm>
            <a:off x="1679661" y="515940"/>
            <a:ext cx="7062501"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国際学生会議とは？</a:t>
            </a:r>
            <a:endParaRPr/>
          </a:p>
        </p:txBody>
      </p:sp>
      <p:sp>
        <p:nvSpPr>
          <p:cNvPr id="129" name="Google Shape;129;p4"/>
          <p:cNvSpPr txBox="1"/>
          <p:nvPr/>
        </p:nvSpPr>
        <p:spPr>
          <a:xfrm>
            <a:off x="2275224" y="2101850"/>
            <a:ext cx="13590245" cy="304165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lang="en-US" sz="2500">
                <a:solidFill>
                  <a:srgbClr val="4D4B4B"/>
                </a:solidFill>
                <a:latin typeface="Arial"/>
                <a:ea typeface="Arial"/>
                <a:cs typeface="Arial"/>
                <a:sym typeface="Arial"/>
              </a:rPr>
              <a:t>国際学生会議（ISC）は、</a:t>
            </a:r>
            <a:r>
              <a:rPr b="1" lang="en-US" sz="2500">
                <a:solidFill>
                  <a:srgbClr val="0FA4BC"/>
                </a:solidFill>
                <a:latin typeface="Arial"/>
                <a:ea typeface="Arial"/>
                <a:cs typeface="Arial"/>
                <a:sym typeface="Arial"/>
              </a:rPr>
              <a:t>1954年</a:t>
            </a:r>
            <a:r>
              <a:rPr b="1" lang="en-US" sz="2500">
                <a:solidFill>
                  <a:srgbClr val="4D4B4B"/>
                </a:solidFill>
                <a:latin typeface="Arial"/>
                <a:ea typeface="Arial"/>
                <a:cs typeface="Arial"/>
                <a:sym typeface="Arial"/>
              </a:rPr>
              <a:t>に設立され、以来毎年、世界各国から情熱あふれる学生たちを日本に招き、グローバルな課題を多角的な視点で議論し、政策提言を生み出す機会を提供してきました。</a:t>
            </a:r>
            <a:endParaRPr/>
          </a:p>
          <a:p>
            <a:pPr indent="0" lvl="0" marL="0" marR="0" rtl="0" algn="just">
              <a:lnSpc>
                <a:spcPct val="140000"/>
              </a:lnSpc>
              <a:spcBef>
                <a:spcPts val="0"/>
              </a:spcBef>
              <a:spcAft>
                <a:spcPts val="0"/>
              </a:spcAft>
              <a:buNone/>
            </a:pPr>
            <a:r>
              <a:rPr b="1" lang="en-US" sz="2500">
                <a:solidFill>
                  <a:srgbClr val="4D4B4B"/>
                </a:solidFill>
                <a:latin typeface="Arial"/>
                <a:ea typeface="Arial"/>
                <a:cs typeface="Arial"/>
                <a:sym typeface="Arial"/>
              </a:rPr>
              <a:t>学生が主体となる会議として、専門家や教授陣も招きながら、今、世界が直面する重大な社会課題に真摯に向き合っています。</a:t>
            </a:r>
            <a:endParaRPr/>
          </a:p>
          <a:p>
            <a:pPr indent="0" lvl="0" marL="0" marR="0" rtl="0" algn="just">
              <a:lnSpc>
                <a:spcPct val="140000"/>
              </a:lnSpc>
              <a:spcBef>
                <a:spcPts val="0"/>
              </a:spcBef>
              <a:spcAft>
                <a:spcPts val="0"/>
              </a:spcAft>
              <a:buNone/>
            </a:pPr>
            <a:r>
              <a:rPr b="1" lang="en-US" sz="2500">
                <a:solidFill>
                  <a:srgbClr val="4D4B4B"/>
                </a:solidFill>
                <a:latin typeface="Arial"/>
                <a:ea typeface="Arial"/>
                <a:cs typeface="Arial"/>
                <a:sym typeface="Arial"/>
              </a:rPr>
              <a:t>世界中の若者が 共に泊まり・学び・議論する9日間のプログラムを通じて、</a:t>
            </a:r>
            <a:endParaRPr/>
          </a:p>
          <a:p>
            <a:pPr indent="0" lvl="0" marL="0" marR="0" rtl="0" algn="just">
              <a:lnSpc>
                <a:spcPct val="140000"/>
              </a:lnSpc>
              <a:spcBef>
                <a:spcPts val="0"/>
              </a:spcBef>
              <a:spcAft>
                <a:spcPts val="0"/>
              </a:spcAft>
              <a:buNone/>
            </a:pPr>
            <a:r>
              <a:rPr b="1" lang="en-US" sz="2500">
                <a:solidFill>
                  <a:srgbClr val="4D4B4B"/>
                </a:solidFill>
                <a:latin typeface="Arial"/>
                <a:ea typeface="Arial"/>
                <a:cs typeface="Arial"/>
                <a:sym typeface="Arial"/>
              </a:rPr>
              <a:t>深い交流と絆を育み、明日の社会を共に考え・変えていく力を育てています。</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nvSpPr>
        <p:spPr>
          <a:xfrm>
            <a:off x="1679661" y="515940"/>
            <a:ext cx="7062501"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運営体制</a:t>
            </a:r>
            <a:endParaRPr/>
          </a:p>
        </p:txBody>
      </p:sp>
      <p:sp>
        <p:nvSpPr>
          <p:cNvPr id="135" name="Google Shape;135;p5"/>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5"/>
          <p:cNvSpPr txBox="1"/>
          <p:nvPr/>
        </p:nvSpPr>
        <p:spPr>
          <a:xfrm>
            <a:off x="1679661" y="1693506"/>
            <a:ext cx="9100539" cy="49784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2900">
                <a:solidFill>
                  <a:srgbClr val="4D4B4B"/>
                </a:solidFill>
                <a:latin typeface="Arial"/>
                <a:ea typeface="Arial"/>
                <a:cs typeface="Arial"/>
                <a:sym typeface="Arial"/>
              </a:rPr>
              <a:t>学生主体の運営体制：多国籍な12人の運営委員</a:t>
            </a:r>
            <a:endParaRPr/>
          </a:p>
        </p:txBody>
      </p:sp>
      <p:sp>
        <p:nvSpPr>
          <p:cNvPr id="137" name="Google Shape;137;p5"/>
          <p:cNvSpPr txBox="1"/>
          <p:nvPr/>
        </p:nvSpPr>
        <p:spPr>
          <a:xfrm>
            <a:off x="1679661" y="2756491"/>
            <a:ext cx="3505051" cy="67945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US" sz="3999">
                <a:solidFill>
                  <a:srgbClr val="4D4B4B"/>
                </a:solidFill>
                <a:latin typeface="Arial"/>
                <a:ea typeface="Arial"/>
                <a:cs typeface="Arial"/>
                <a:sym typeface="Arial"/>
              </a:rPr>
              <a:t>運営委員紹介</a:t>
            </a:r>
            <a:endParaRPr/>
          </a:p>
        </p:txBody>
      </p:sp>
      <p:grpSp>
        <p:nvGrpSpPr>
          <p:cNvPr id="138" name="Google Shape;138;p5"/>
          <p:cNvGrpSpPr/>
          <p:nvPr/>
        </p:nvGrpSpPr>
        <p:grpSpPr>
          <a:xfrm>
            <a:off x="1679661" y="3676447"/>
            <a:ext cx="4862885" cy="1498803"/>
            <a:chOff x="0" y="-47625"/>
            <a:chExt cx="6483846" cy="1998404"/>
          </a:xfrm>
        </p:grpSpPr>
        <p:sp>
          <p:nvSpPr>
            <p:cNvPr id="139" name="Google Shape;139;p5"/>
            <p:cNvSpPr txBox="1"/>
            <p:nvPr/>
          </p:nvSpPr>
          <p:spPr>
            <a:xfrm>
              <a:off x="0" y="-47625"/>
              <a:ext cx="973634"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代表</a:t>
              </a:r>
              <a:endParaRPr/>
            </a:p>
          </p:txBody>
        </p:sp>
        <p:sp>
          <p:nvSpPr>
            <p:cNvPr id="140" name="Google Shape;140;p5"/>
            <p:cNvSpPr txBox="1"/>
            <p:nvPr/>
          </p:nvSpPr>
          <p:spPr>
            <a:xfrm>
              <a:off x="0" y="570712"/>
              <a:ext cx="6483846" cy="13800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日本女子大学 理学部 化学生命科学科</a:t>
              </a:r>
              <a:endParaRPr/>
            </a:p>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中川瑠璃</a:t>
              </a:r>
              <a:endParaRPr/>
            </a:p>
          </p:txBody>
        </p:sp>
      </p:grpSp>
      <p:grpSp>
        <p:nvGrpSpPr>
          <p:cNvPr id="141" name="Google Shape;141;p5"/>
          <p:cNvGrpSpPr/>
          <p:nvPr/>
        </p:nvGrpSpPr>
        <p:grpSpPr>
          <a:xfrm>
            <a:off x="1679661" y="5066076"/>
            <a:ext cx="4862885" cy="1150144"/>
            <a:chOff x="0" y="-47625"/>
            <a:chExt cx="6483846" cy="1533525"/>
          </a:xfrm>
        </p:grpSpPr>
        <p:sp>
          <p:nvSpPr>
            <p:cNvPr id="142" name="Google Shape;142;p5"/>
            <p:cNvSpPr txBox="1"/>
            <p:nvPr/>
          </p:nvSpPr>
          <p:spPr>
            <a:xfrm>
              <a:off x="0" y="-47625"/>
              <a:ext cx="1524662"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副代表</a:t>
              </a:r>
              <a:endParaRPr/>
            </a:p>
          </p:txBody>
        </p:sp>
        <p:sp>
          <p:nvSpPr>
            <p:cNvPr id="143" name="Google Shape;143;p5"/>
            <p:cNvSpPr txBox="1"/>
            <p:nvPr/>
          </p:nvSpPr>
          <p:spPr>
            <a:xfrm>
              <a:off x="0" y="575733"/>
              <a:ext cx="6483846" cy="9101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佛教大学 英文学科</a:t>
              </a:r>
              <a:endParaRPr/>
            </a:p>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豊田望奈</a:t>
              </a:r>
              <a:endParaRPr/>
            </a:p>
          </p:txBody>
        </p:sp>
      </p:grpSp>
      <p:grpSp>
        <p:nvGrpSpPr>
          <p:cNvPr id="144" name="Google Shape;144;p5"/>
          <p:cNvGrpSpPr/>
          <p:nvPr/>
        </p:nvGrpSpPr>
        <p:grpSpPr>
          <a:xfrm>
            <a:off x="1679661" y="6367235"/>
            <a:ext cx="4862926" cy="1202652"/>
            <a:chOff x="0" y="-47625"/>
            <a:chExt cx="6483900" cy="1603537"/>
          </a:xfrm>
        </p:grpSpPr>
        <p:sp>
          <p:nvSpPr>
            <p:cNvPr id="145" name="Google Shape;145;p5"/>
            <p:cNvSpPr txBox="1"/>
            <p:nvPr/>
          </p:nvSpPr>
          <p:spPr>
            <a:xfrm>
              <a:off x="0" y="-47625"/>
              <a:ext cx="973634"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財務</a:t>
              </a:r>
              <a:endParaRPr/>
            </a:p>
          </p:txBody>
        </p:sp>
        <p:sp>
          <p:nvSpPr>
            <p:cNvPr id="146" name="Google Shape;146;p5"/>
            <p:cNvSpPr txBox="1"/>
            <p:nvPr/>
          </p:nvSpPr>
          <p:spPr>
            <a:xfrm>
              <a:off x="0" y="570712"/>
              <a:ext cx="6483900" cy="985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4D4B4B"/>
                  </a:solidFill>
                </a:rPr>
                <a:t>創価大学 理工学部</a:t>
              </a:r>
              <a:endParaRPr/>
            </a:p>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向井賢</a:t>
              </a:r>
              <a:endParaRPr/>
            </a:p>
          </p:txBody>
        </p:sp>
      </p:grpSp>
      <p:grpSp>
        <p:nvGrpSpPr>
          <p:cNvPr id="147" name="Google Shape;147;p5"/>
          <p:cNvGrpSpPr/>
          <p:nvPr/>
        </p:nvGrpSpPr>
        <p:grpSpPr>
          <a:xfrm>
            <a:off x="6946353" y="3676447"/>
            <a:ext cx="4862885" cy="1075258"/>
            <a:chOff x="0" y="-47625"/>
            <a:chExt cx="6483846" cy="1433677"/>
          </a:xfrm>
        </p:grpSpPr>
        <p:sp>
          <p:nvSpPr>
            <p:cNvPr id="148" name="Google Shape;148;p5"/>
            <p:cNvSpPr txBox="1"/>
            <p:nvPr/>
          </p:nvSpPr>
          <p:spPr>
            <a:xfrm>
              <a:off x="0" y="-47625"/>
              <a:ext cx="973634"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学術</a:t>
              </a:r>
              <a:endParaRPr/>
            </a:p>
          </p:txBody>
        </p:sp>
        <p:sp>
          <p:nvSpPr>
            <p:cNvPr id="149" name="Google Shape;149;p5"/>
            <p:cNvSpPr txBox="1"/>
            <p:nvPr/>
          </p:nvSpPr>
          <p:spPr>
            <a:xfrm>
              <a:off x="0" y="580237"/>
              <a:ext cx="6483846" cy="8058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600">
                  <a:solidFill>
                    <a:srgbClr val="4D4B4B"/>
                  </a:solidFill>
                  <a:latin typeface="Arial"/>
                  <a:ea typeface="Arial"/>
                  <a:cs typeface="Arial"/>
                  <a:sym typeface="Arial"/>
                </a:rPr>
                <a:t>SPR University AP：Computer Science</a:t>
              </a:r>
              <a:endParaRPr/>
            </a:p>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Sai Charan Batchu</a:t>
              </a:r>
              <a:endParaRPr/>
            </a:p>
          </p:txBody>
        </p:sp>
      </p:grpSp>
      <p:grpSp>
        <p:nvGrpSpPr>
          <p:cNvPr id="150" name="Google Shape;150;p5"/>
          <p:cNvGrpSpPr/>
          <p:nvPr/>
        </p:nvGrpSpPr>
        <p:grpSpPr>
          <a:xfrm>
            <a:off x="1679661" y="7754119"/>
            <a:ext cx="4862885" cy="1128598"/>
            <a:chOff x="0" y="-47625"/>
            <a:chExt cx="6483846" cy="1504797"/>
          </a:xfrm>
        </p:grpSpPr>
        <p:sp>
          <p:nvSpPr>
            <p:cNvPr id="151" name="Google Shape;151;p5"/>
            <p:cNvSpPr txBox="1"/>
            <p:nvPr/>
          </p:nvSpPr>
          <p:spPr>
            <a:xfrm>
              <a:off x="0" y="-47625"/>
              <a:ext cx="973634"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学術</a:t>
              </a:r>
              <a:endParaRPr/>
            </a:p>
          </p:txBody>
        </p:sp>
        <p:sp>
          <p:nvSpPr>
            <p:cNvPr id="152" name="Google Shape;152;p5"/>
            <p:cNvSpPr txBox="1"/>
            <p:nvPr/>
          </p:nvSpPr>
          <p:spPr>
            <a:xfrm>
              <a:off x="0" y="570712"/>
              <a:ext cx="6483846" cy="8864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Universitas Indonesia：Laws</a:t>
              </a:r>
              <a:endParaRPr/>
            </a:p>
            <a:p>
              <a:pPr indent="0" lvl="0" marL="0" marR="0" rtl="0" algn="ctr">
                <a:lnSpc>
                  <a:spcPct val="140000"/>
                </a:lnSpc>
                <a:spcBef>
                  <a:spcPts val="0"/>
                </a:spcBef>
                <a:spcAft>
                  <a:spcPts val="0"/>
                </a:spcAft>
                <a:buNone/>
              </a:pPr>
              <a:r>
                <a:rPr lang="en-US" sz="1900">
                  <a:solidFill>
                    <a:srgbClr val="4D4B4B"/>
                  </a:solidFill>
                  <a:latin typeface="Arial"/>
                  <a:ea typeface="Arial"/>
                  <a:cs typeface="Arial"/>
                  <a:sym typeface="Arial"/>
                </a:rPr>
                <a:t>Adventhius Immanuel Karo Karo</a:t>
              </a:r>
              <a:endParaRPr/>
            </a:p>
          </p:txBody>
        </p:sp>
      </p:grpSp>
      <p:grpSp>
        <p:nvGrpSpPr>
          <p:cNvPr id="153" name="Google Shape;153;p5"/>
          <p:cNvGrpSpPr/>
          <p:nvPr/>
        </p:nvGrpSpPr>
        <p:grpSpPr>
          <a:xfrm>
            <a:off x="6946353" y="5066076"/>
            <a:ext cx="4862885" cy="1351483"/>
            <a:chOff x="0" y="-47625"/>
            <a:chExt cx="6483846" cy="1801977"/>
          </a:xfrm>
        </p:grpSpPr>
        <p:sp>
          <p:nvSpPr>
            <p:cNvPr id="154" name="Google Shape;154;p5"/>
            <p:cNvSpPr txBox="1"/>
            <p:nvPr/>
          </p:nvSpPr>
          <p:spPr>
            <a:xfrm>
              <a:off x="0" y="-47625"/>
              <a:ext cx="973634"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渉外</a:t>
              </a:r>
              <a:endParaRPr/>
            </a:p>
          </p:txBody>
        </p:sp>
        <p:sp>
          <p:nvSpPr>
            <p:cNvPr id="155" name="Google Shape;155;p5"/>
            <p:cNvSpPr txBox="1"/>
            <p:nvPr/>
          </p:nvSpPr>
          <p:spPr>
            <a:xfrm>
              <a:off x="0" y="580237"/>
              <a:ext cx="6483846" cy="1174115"/>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lang="en-US" sz="1599">
                  <a:solidFill>
                    <a:srgbClr val="4D4B4B"/>
                  </a:solidFill>
                  <a:latin typeface="Arial"/>
                  <a:ea typeface="Arial"/>
                  <a:cs typeface="Arial"/>
                  <a:sym typeface="Arial"/>
                </a:rPr>
                <a:t>New Jersey Institute of Technology</a:t>
              </a:r>
              <a:endParaRPr/>
            </a:p>
            <a:p>
              <a:pPr indent="0" lvl="0" marL="0" marR="0" rtl="0" algn="ctr">
                <a:lnSpc>
                  <a:spcPct val="140025"/>
                </a:lnSpc>
                <a:spcBef>
                  <a:spcPts val="0"/>
                </a:spcBef>
                <a:spcAft>
                  <a:spcPts val="0"/>
                </a:spcAft>
                <a:buNone/>
              </a:pPr>
              <a:r>
                <a:rPr lang="en-US" sz="1599">
                  <a:solidFill>
                    <a:srgbClr val="4D4B4B"/>
                  </a:solidFill>
                  <a:latin typeface="Arial"/>
                  <a:ea typeface="Arial"/>
                  <a:cs typeface="Arial"/>
                  <a:sym typeface="Arial"/>
                </a:rPr>
                <a:t>：Architecture</a:t>
              </a:r>
              <a:endParaRPr/>
            </a:p>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Harshvardhan Maurya</a:t>
              </a:r>
              <a:endParaRPr/>
            </a:p>
          </p:txBody>
        </p:sp>
      </p:grpSp>
      <p:grpSp>
        <p:nvGrpSpPr>
          <p:cNvPr id="156" name="Google Shape;156;p5"/>
          <p:cNvGrpSpPr/>
          <p:nvPr/>
        </p:nvGrpSpPr>
        <p:grpSpPr>
          <a:xfrm>
            <a:off x="6946353" y="6367235"/>
            <a:ext cx="4862885" cy="1351483"/>
            <a:chOff x="0" y="-47625"/>
            <a:chExt cx="6483846" cy="1801977"/>
          </a:xfrm>
        </p:grpSpPr>
        <p:sp>
          <p:nvSpPr>
            <p:cNvPr id="157" name="Google Shape;157;p5"/>
            <p:cNvSpPr txBox="1"/>
            <p:nvPr/>
          </p:nvSpPr>
          <p:spPr>
            <a:xfrm>
              <a:off x="0" y="-47625"/>
              <a:ext cx="973634"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渉外</a:t>
              </a:r>
              <a:endParaRPr/>
            </a:p>
          </p:txBody>
        </p:sp>
        <p:sp>
          <p:nvSpPr>
            <p:cNvPr id="158" name="Google Shape;158;p5"/>
            <p:cNvSpPr txBox="1"/>
            <p:nvPr/>
          </p:nvSpPr>
          <p:spPr>
            <a:xfrm>
              <a:off x="0" y="580237"/>
              <a:ext cx="6483846" cy="11741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600">
                  <a:solidFill>
                    <a:srgbClr val="4D4B4B"/>
                  </a:solidFill>
                  <a:latin typeface="Arial"/>
                  <a:ea typeface="Arial"/>
                  <a:cs typeface="Arial"/>
                  <a:sym typeface="Arial"/>
                </a:rPr>
                <a:t>北星学園大学 文学部 心理・応用コミュニケーション学科</a:t>
              </a:r>
              <a:endParaRPr/>
            </a:p>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阿部 咲月</a:t>
              </a:r>
              <a:endParaRPr/>
            </a:p>
          </p:txBody>
        </p:sp>
      </p:grpSp>
      <p:grpSp>
        <p:nvGrpSpPr>
          <p:cNvPr id="159" name="Google Shape;159;p5"/>
          <p:cNvGrpSpPr/>
          <p:nvPr/>
        </p:nvGrpSpPr>
        <p:grpSpPr>
          <a:xfrm>
            <a:off x="6946353" y="7754119"/>
            <a:ext cx="4862885" cy="1146378"/>
            <a:chOff x="0" y="-47625"/>
            <a:chExt cx="6483846" cy="1528504"/>
          </a:xfrm>
        </p:grpSpPr>
        <p:sp>
          <p:nvSpPr>
            <p:cNvPr id="160" name="Google Shape;160;p5"/>
            <p:cNvSpPr txBox="1"/>
            <p:nvPr/>
          </p:nvSpPr>
          <p:spPr>
            <a:xfrm>
              <a:off x="0" y="-47625"/>
              <a:ext cx="973634"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広報</a:t>
              </a:r>
              <a:endParaRPr/>
            </a:p>
          </p:txBody>
        </p:sp>
        <p:sp>
          <p:nvSpPr>
            <p:cNvPr id="161" name="Google Shape;161;p5"/>
            <p:cNvSpPr txBox="1"/>
            <p:nvPr/>
          </p:nvSpPr>
          <p:spPr>
            <a:xfrm>
              <a:off x="0" y="570712"/>
              <a:ext cx="6483846" cy="9101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慶應義塾大学 文学部人文社会学科 </a:t>
              </a:r>
              <a:endParaRPr/>
            </a:p>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大橋愛</a:t>
              </a:r>
              <a:endParaRPr/>
            </a:p>
          </p:txBody>
        </p:sp>
      </p:grpSp>
      <p:grpSp>
        <p:nvGrpSpPr>
          <p:cNvPr id="162" name="Google Shape;162;p5"/>
          <p:cNvGrpSpPr/>
          <p:nvPr/>
        </p:nvGrpSpPr>
        <p:grpSpPr>
          <a:xfrm>
            <a:off x="12209288" y="3676447"/>
            <a:ext cx="4862885" cy="1146378"/>
            <a:chOff x="0" y="-47625"/>
            <a:chExt cx="6483846" cy="1528504"/>
          </a:xfrm>
        </p:grpSpPr>
        <p:sp>
          <p:nvSpPr>
            <p:cNvPr id="163" name="Google Shape;163;p5"/>
            <p:cNvSpPr txBox="1"/>
            <p:nvPr/>
          </p:nvSpPr>
          <p:spPr>
            <a:xfrm>
              <a:off x="0" y="-47625"/>
              <a:ext cx="973634"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広報</a:t>
              </a:r>
              <a:endParaRPr/>
            </a:p>
          </p:txBody>
        </p:sp>
        <p:sp>
          <p:nvSpPr>
            <p:cNvPr id="164" name="Google Shape;164;p5"/>
            <p:cNvSpPr txBox="1"/>
            <p:nvPr/>
          </p:nvSpPr>
          <p:spPr>
            <a:xfrm>
              <a:off x="0" y="570712"/>
              <a:ext cx="6483846" cy="9101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IE University：Architecture</a:t>
              </a:r>
              <a:endParaRPr/>
            </a:p>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田邊錬ディラン</a:t>
              </a:r>
              <a:endParaRPr/>
            </a:p>
          </p:txBody>
        </p:sp>
      </p:grpSp>
      <p:grpSp>
        <p:nvGrpSpPr>
          <p:cNvPr id="165" name="Google Shape;165;p5"/>
          <p:cNvGrpSpPr/>
          <p:nvPr/>
        </p:nvGrpSpPr>
        <p:grpSpPr>
          <a:xfrm>
            <a:off x="12209288" y="5107781"/>
            <a:ext cx="4862885" cy="1075258"/>
            <a:chOff x="0" y="-47625"/>
            <a:chExt cx="6483846" cy="1433677"/>
          </a:xfrm>
        </p:grpSpPr>
        <p:sp>
          <p:nvSpPr>
            <p:cNvPr id="166" name="Google Shape;166;p5"/>
            <p:cNvSpPr txBox="1"/>
            <p:nvPr/>
          </p:nvSpPr>
          <p:spPr>
            <a:xfrm>
              <a:off x="0" y="-47625"/>
              <a:ext cx="973634"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総務</a:t>
              </a:r>
              <a:endParaRPr/>
            </a:p>
          </p:txBody>
        </p:sp>
        <p:sp>
          <p:nvSpPr>
            <p:cNvPr id="167" name="Google Shape;167;p5"/>
            <p:cNvSpPr txBox="1"/>
            <p:nvPr/>
          </p:nvSpPr>
          <p:spPr>
            <a:xfrm>
              <a:off x="0" y="580237"/>
              <a:ext cx="6483846" cy="8058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600">
                  <a:solidFill>
                    <a:srgbClr val="4D4B4B"/>
                  </a:solidFill>
                  <a:latin typeface="Arial"/>
                  <a:ea typeface="Arial"/>
                  <a:cs typeface="Arial"/>
                  <a:sym typeface="Arial"/>
                </a:rPr>
                <a:t>SPR University AP：Computer Science</a:t>
              </a:r>
              <a:endParaRPr/>
            </a:p>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Pritam Sanagapalli</a:t>
              </a:r>
              <a:endParaRPr/>
            </a:p>
          </p:txBody>
        </p:sp>
      </p:grpSp>
      <p:grpSp>
        <p:nvGrpSpPr>
          <p:cNvPr id="168" name="Google Shape;168;p5"/>
          <p:cNvGrpSpPr/>
          <p:nvPr/>
        </p:nvGrpSpPr>
        <p:grpSpPr>
          <a:xfrm>
            <a:off x="12209288" y="6367235"/>
            <a:ext cx="4862885" cy="1351483"/>
            <a:chOff x="0" y="-47625"/>
            <a:chExt cx="6483846" cy="1801977"/>
          </a:xfrm>
        </p:grpSpPr>
        <p:sp>
          <p:nvSpPr>
            <p:cNvPr id="169" name="Google Shape;169;p5"/>
            <p:cNvSpPr txBox="1"/>
            <p:nvPr/>
          </p:nvSpPr>
          <p:spPr>
            <a:xfrm>
              <a:off x="0" y="-47625"/>
              <a:ext cx="973634"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総務</a:t>
              </a:r>
              <a:endParaRPr/>
            </a:p>
          </p:txBody>
        </p:sp>
        <p:sp>
          <p:nvSpPr>
            <p:cNvPr id="170" name="Google Shape;170;p5"/>
            <p:cNvSpPr txBox="1"/>
            <p:nvPr/>
          </p:nvSpPr>
          <p:spPr>
            <a:xfrm>
              <a:off x="0" y="580237"/>
              <a:ext cx="6483846" cy="11741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600">
                  <a:solidFill>
                    <a:srgbClr val="4D4B4B"/>
                  </a:solidFill>
                  <a:latin typeface="Arial"/>
                  <a:ea typeface="Arial"/>
                  <a:cs typeface="Arial"/>
                  <a:sym typeface="Arial"/>
                </a:rPr>
                <a:t>Universiti Malaysia Pahang Al-Sultan Abdullah：Computing</a:t>
              </a:r>
              <a:endParaRPr/>
            </a:p>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Hoh Wei Siang</a:t>
              </a:r>
              <a:endParaRPr/>
            </a:p>
          </p:txBody>
        </p:sp>
      </p:grpSp>
      <p:grpSp>
        <p:nvGrpSpPr>
          <p:cNvPr id="171" name="Google Shape;171;p5"/>
          <p:cNvGrpSpPr/>
          <p:nvPr/>
        </p:nvGrpSpPr>
        <p:grpSpPr>
          <a:xfrm>
            <a:off x="12209288" y="7801744"/>
            <a:ext cx="4862926" cy="1146402"/>
            <a:chOff x="0" y="-47625"/>
            <a:chExt cx="6483900" cy="1528537"/>
          </a:xfrm>
        </p:grpSpPr>
        <p:sp>
          <p:nvSpPr>
            <p:cNvPr id="172" name="Google Shape;172;p5"/>
            <p:cNvSpPr txBox="1"/>
            <p:nvPr/>
          </p:nvSpPr>
          <p:spPr>
            <a:xfrm>
              <a:off x="0" y="-47625"/>
              <a:ext cx="973634" cy="547158"/>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4D4B4B"/>
                  </a:solidFill>
                  <a:latin typeface="Arial"/>
                  <a:ea typeface="Arial"/>
                  <a:cs typeface="Arial"/>
                  <a:sym typeface="Arial"/>
                </a:rPr>
                <a:t>総務</a:t>
              </a:r>
              <a:endParaRPr/>
            </a:p>
          </p:txBody>
        </p:sp>
        <p:sp>
          <p:nvSpPr>
            <p:cNvPr id="173" name="Google Shape;173;p5"/>
            <p:cNvSpPr txBox="1"/>
            <p:nvPr/>
          </p:nvSpPr>
          <p:spPr>
            <a:xfrm>
              <a:off x="0" y="570712"/>
              <a:ext cx="6483900" cy="910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立命館アジア太平洋大学</a:t>
              </a:r>
              <a:endParaRPr/>
            </a:p>
            <a:p>
              <a:pPr indent="0" lvl="0" marL="0" marR="0" rtl="0" algn="ctr">
                <a:lnSpc>
                  <a:spcPct val="140000"/>
                </a:lnSpc>
                <a:spcBef>
                  <a:spcPts val="0"/>
                </a:spcBef>
                <a:spcAft>
                  <a:spcPts val="0"/>
                </a:spcAft>
                <a:buNone/>
              </a:pPr>
              <a:r>
                <a:rPr lang="en-US" sz="2000">
                  <a:solidFill>
                    <a:srgbClr val="4D4B4B"/>
                  </a:solidFill>
                  <a:latin typeface="Arial"/>
                  <a:ea typeface="Arial"/>
                  <a:cs typeface="Arial"/>
                  <a:sym typeface="Arial"/>
                </a:rPr>
                <a:t>大原裕次郎</a:t>
              </a:r>
              <a:endParaRPr/>
            </a:p>
          </p:txBody>
        </p:sp>
      </p:grpSp>
      <p:sp>
        <p:nvSpPr>
          <p:cNvPr id="174" name="Google Shape;174;p5"/>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5"/>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4F4"/>
        </a:solidFill>
      </p:bgPr>
    </p:bg>
    <p:spTree>
      <p:nvGrpSpPr>
        <p:cNvPr id="179" name="Shape 179"/>
        <p:cNvGrpSpPr/>
        <p:nvPr/>
      </p:nvGrpSpPr>
      <p:grpSpPr>
        <a:xfrm>
          <a:off x="0" y="0"/>
          <a:ext cx="0" cy="0"/>
          <a:chOff x="0" y="0"/>
          <a:chExt cx="0" cy="0"/>
        </a:xfrm>
      </p:grpSpPr>
      <p:sp>
        <p:nvSpPr>
          <p:cNvPr id="180" name="Google Shape;180;p6"/>
          <p:cNvSpPr txBox="1"/>
          <p:nvPr/>
        </p:nvSpPr>
        <p:spPr>
          <a:xfrm>
            <a:off x="8040507" y="3729434"/>
            <a:ext cx="9142593" cy="1009651"/>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en-US" sz="5999">
                <a:solidFill>
                  <a:srgbClr val="4D4B4B"/>
                </a:solidFill>
                <a:latin typeface="Arial"/>
                <a:ea typeface="Arial"/>
                <a:cs typeface="Arial"/>
                <a:sym typeface="Arial"/>
              </a:rPr>
              <a:t>ミッション・ビジョン</a:t>
            </a:r>
            <a:endParaRPr/>
          </a:p>
        </p:txBody>
      </p:sp>
      <p:sp>
        <p:nvSpPr>
          <p:cNvPr id="181" name="Google Shape;181;p6"/>
          <p:cNvSpPr txBox="1"/>
          <p:nvPr/>
        </p:nvSpPr>
        <p:spPr>
          <a:xfrm>
            <a:off x="1106758" y="3405982"/>
            <a:ext cx="5283701" cy="2571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15000">
                <a:solidFill>
                  <a:srgbClr val="3C3333"/>
                </a:solidFill>
                <a:latin typeface="Arial"/>
                <a:ea typeface="Arial"/>
                <a:cs typeface="Arial"/>
                <a:sym typeface="Arial"/>
              </a:rPr>
              <a:t>02</a:t>
            </a:r>
            <a:endParaRPr/>
          </a:p>
        </p:txBody>
      </p:sp>
      <p:sp>
        <p:nvSpPr>
          <p:cNvPr id="182" name="Google Shape;182;p6"/>
          <p:cNvSpPr txBox="1"/>
          <p:nvPr/>
        </p:nvSpPr>
        <p:spPr>
          <a:xfrm>
            <a:off x="8104549" y="5865415"/>
            <a:ext cx="9078551" cy="58737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US" sz="3499">
                <a:solidFill>
                  <a:srgbClr val="4D4B4B"/>
                </a:solidFill>
                <a:latin typeface="Arial"/>
                <a:ea typeface="Arial"/>
                <a:cs typeface="Arial"/>
                <a:sym typeface="Arial"/>
              </a:rPr>
              <a:t>Mission/Vision</a:t>
            </a:r>
            <a:endParaRPr/>
          </a:p>
        </p:txBody>
      </p:sp>
      <p:cxnSp>
        <p:nvCxnSpPr>
          <p:cNvPr id="183" name="Google Shape;183;p6"/>
          <p:cNvCxnSpPr/>
          <p:nvPr/>
        </p:nvCxnSpPr>
        <p:spPr>
          <a:xfrm rot="10800000">
            <a:off x="6390458" y="3652837"/>
            <a:ext cx="0" cy="2981325"/>
          </a:xfrm>
          <a:prstGeom prst="straightConnector1">
            <a:avLst/>
          </a:prstGeom>
          <a:noFill/>
          <a:ln cap="flat" cmpd="sng" w="19050">
            <a:solidFill>
              <a:srgbClr val="3C3333"/>
            </a:solidFill>
            <a:prstDash val="solid"/>
            <a:round/>
            <a:headEnd len="sm" w="sm" type="none"/>
            <a:tailEnd len="sm" w="sm" type="none"/>
          </a:ln>
        </p:spPr>
      </p:cxnSp>
      <p:sp>
        <p:nvSpPr>
          <p:cNvPr id="184" name="Google Shape;184;p6"/>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7"/>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0" name="Google Shape;190;p7"/>
          <p:cNvGrpSpPr/>
          <p:nvPr/>
        </p:nvGrpSpPr>
        <p:grpSpPr>
          <a:xfrm>
            <a:off x="11018956" y="3478911"/>
            <a:ext cx="6547965" cy="3928779"/>
            <a:chOff x="0" y="0"/>
            <a:chExt cx="6350000" cy="3810000"/>
          </a:xfrm>
        </p:grpSpPr>
        <p:sp>
          <p:nvSpPr>
            <p:cNvPr id="191" name="Google Shape;191;p7"/>
            <p:cNvSpPr/>
            <p:nvPr/>
          </p:nvSpPr>
          <p:spPr>
            <a:xfrm>
              <a:off x="0" y="0"/>
              <a:ext cx="6350000" cy="3810000"/>
            </a:xfrm>
            <a:custGeom>
              <a:rect b="b" l="l" r="r" t="t"/>
              <a:pathLst>
                <a:path extrusionOk="0" h="3810000" w="635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blipFill rotWithShape="1">
              <a:blip r:embed="rId4">
                <a:alphaModFix/>
              </a:blip>
              <a:stretch>
                <a:fillRect b="-5453" l="0" r="0" t="-545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7"/>
            <p:cNvSpPr/>
            <p:nvPr/>
          </p:nvSpPr>
          <p:spPr>
            <a:xfrm>
              <a:off x="0" y="0"/>
              <a:ext cx="6350000" cy="3810000"/>
            </a:xfrm>
            <a:custGeom>
              <a:rect b="b" l="l" r="r" t="t"/>
              <a:pathLst>
                <a:path extrusionOk="0" h="3810000" w="6350000">
                  <a:moveTo>
                    <a:pt x="5715000" y="19050"/>
                  </a:moveTo>
                  <a:cubicBezTo>
                    <a:pt x="6054090" y="19050"/>
                    <a:pt x="6330950" y="295910"/>
                    <a:pt x="6330950" y="635000"/>
                  </a:cubicBezTo>
                  <a:lnTo>
                    <a:pt x="6330950" y="3175000"/>
                  </a:lnTo>
                  <a:cubicBezTo>
                    <a:pt x="6330950" y="3514090"/>
                    <a:pt x="6054090" y="3790950"/>
                    <a:pt x="5715000" y="3790950"/>
                  </a:cubicBezTo>
                  <a:lnTo>
                    <a:pt x="635000" y="3790950"/>
                  </a:lnTo>
                  <a:cubicBezTo>
                    <a:pt x="295910" y="3790950"/>
                    <a:pt x="19050" y="3514090"/>
                    <a:pt x="19050" y="3175000"/>
                  </a:cubicBezTo>
                  <a:lnTo>
                    <a:pt x="19050" y="635000"/>
                  </a:lnTo>
                  <a:cubicBezTo>
                    <a:pt x="19050" y="295910"/>
                    <a:pt x="295910" y="19050"/>
                    <a:pt x="635000" y="19050"/>
                  </a:cubicBezTo>
                  <a:lnTo>
                    <a:pt x="5715000" y="19050"/>
                  </a:lnTo>
                  <a:moveTo>
                    <a:pt x="5715000" y="0"/>
                  </a:moveTo>
                  <a:lnTo>
                    <a:pt x="635000" y="0"/>
                  </a:lnTo>
                  <a:cubicBezTo>
                    <a:pt x="284480" y="0"/>
                    <a:pt x="0" y="284480"/>
                    <a:pt x="0" y="635000"/>
                  </a:cubicBezTo>
                  <a:lnTo>
                    <a:pt x="0" y="3175000"/>
                  </a:lnTo>
                  <a:cubicBezTo>
                    <a:pt x="0" y="3525520"/>
                    <a:pt x="284480" y="3810000"/>
                    <a:pt x="635000" y="3810000"/>
                  </a:cubicBezTo>
                  <a:lnTo>
                    <a:pt x="5715000" y="3810000"/>
                  </a:lnTo>
                  <a:cubicBezTo>
                    <a:pt x="6065520" y="3810000"/>
                    <a:pt x="6350000" y="3525520"/>
                    <a:pt x="6350000" y="3175000"/>
                  </a:cubicBezTo>
                  <a:lnTo>
                    <a:pt x="6350000" y="635000"/>
                  </a:lnTo>
                  <a:cubicBezTo>
                    <a:pt x="6350000" y="284480"/>
                    <a:pt x="6065520" y="0"/>
                    <a:pt x="5715000" y="0"/>
                  </a:cubicBezTo>
                  <a:lnTo>
                    <a:pt x="5715000" y="0"/>
                  </a:lnTo>
                  <a:close/>
                </a:path>
              </a:pathLst>
            </a:custGeom>
            <a:gradFill>
              <a:gsLst>
                <a:gs pos="0">
                  <a:srgbClr val="0FA4BC"/>
                </a:gs>
                <a:gs pos="50000">
                  <a:srgbClr val="004B7E"/>
                </a:gs>
                <a:gs pos="100000">
                  <a:srgbClr val="004B7E">
                    <a:alpha val="0"/>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3" name="Google Shape;193;p7"/>
          <p:cNvSpPr txBox="1"/>
          <p:nvPr/>
        </p:nvSpPr>
        <p:spPr>
          <a:xfrm>
            <a:off x="1679661" y="3902252"/>
            <a:ext cx="9751779" cy="68897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4000">
                <a:solidFill>
                  <a:srgbClr val="4D4B4B"/>
                </a:solidFill>
                <a:latin typeface="Arial"/>
                <a:ea typeface="Arial"/>
                <a:cs typeface="Arial"/>
                <a:sym typeface="Arial"/>
              </a:rPr>
              <a:t>相互理解が導く国際平和の実現</a:t>
            </a:r>
            <a:endParaRPr/>
          </a:p>
        </p:txBody>
      </p:sp>
      <p:sp>
        <p:nvSpPr>
          <p:cNvPr id="194" name="Google Shape;194;p7"/>
          <p:cNvSpPr txBox="1"/>
          <p:nvPr/>
        </p:nvSpPr>
        <p:spPr>
          <a:xfrm>
            <a:off x="1679661" y="4975007"/>
            <a:ext cx="8488450" cy="2432683"/>
          </a:xfrm>
          <a:prstGeom prst="rect">
            <a:avLst/>
          </a:prstGeom>
          <a:noFill/>
          <a:ln>
            <a:noFill/>
          </a:ln>
        </p:spPr>
        <p:txBody>
          <a:bodyPr anchorCtr="0" anchor="t" bIns="0" lIns="0" spcFirstLastPara="1" rIns="0" wrap="square" tIns="0">
            <a:spAutoFit/>
          </a:bodyPr>
          <a:lstStyle/>
          <a:p>
            <a:pPr indent="0" lvl="0" marL="0" marR="0" rtl="0" algn="just">
              <a:lnSpc>
                <a:spcPct val="180000"/>
              </a:lnSpc>
              <a:spcBef>
                <a:spcPts val="0"/>
              </a:spcBef>
              <a:spcAft>
                <a:spcPts val="0"/>
              </a:spcAft>
              <a:buNone/>
            </a:pPr>
            <a:r>
              <a:rPr lang="en-US" sz="2200">
                <a:solidFill>
                  <a:srgbClr val="4D4B4B"/>
                </a:solidFill>
                <a:latin typeface="Arial"/>
                <a:ea typeface="Arial"/>
                <a:cs typeface="Arial"/>
                <a:sym typeface="Arial"/>
              </a:rPr>
              <a:t>国際学生会議は元々、第二次世界大戦の反省をもとに各国間の相互理解が国際平和につながるという考え方から始まりました。異なる文化・価値観をもつ各国の若者が率直に意見を交換する場を提供することが国際化の進む現代における平和を実現する上で必要だと考えています。</a:t>
            </a:r>
            <a:endParaRPr/>
          </a:p>
        </p:txBody>
      </p:sp>
      <p:sp>
        <p:nvSpPr>
          <p:cNvPr id="195" name="Google Shape;195;p7"/>
          <p:cNvSpPr txBox="1"/>
          <p:nvPr/>
        </p:nvSpPr>
        <p:spPr>
          <a:xfrm>
            <a:off x="1679661" y="515940"/>
            <a:ext cx="9400993"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ミッション</a:t>
            </a:r>
            <a:endParaRPr/>
          </a:p>
        </p:txBody>
      </p:sp>
      <p:sp>
        <p:nvSpPr>
          <p:cNvPr id="196" name="Google Shape;196;p7"/>
          <p:cNvSpPr txBox="1"/>
          <p:nvPr/>
        </p:nvSpPr>
        <p:spPr>
          <a:xfrm>
            <a:off x="1679661" y="3060879"/>
            <a:ext cx="2661352" cy="52387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solidFill>
                  <a:srgbClr val="4D4B4B"/>
                </a:solidFill>
                <a:latin typeface="Arial"/>
                <a:ea typeface="Arial"/>
                <a:cs typeface="Arial"/>
                <a:sym typeface="Arial"/>
              </a:rPr>
              <a:t>Mission</a:t>
            </a:r>
            <a:endParaRPr/>
          </a:p>
        </p:txBody>
      </p:sp>
      <p:sp>
        <p:nvSpPr>
          <p:cNvPr id="197" name="Google Shape;197;p7"/>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7"/>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8"/>
          <p:cNvSpPr/>
          <p:nvPr/>
        </p:nvSpPr>
        <p:spPr>
          <a:xfrm>
            <a:off x="735753" y="881854"/>
            <a:ext cx="585894" cy="293692"/>
          </a:xfrm>
          <a:custGeom>
            <a:rect b="b" l="l" r="r" t="t"/>
            <a:pathLst>
              <a:path extrusionOk="0" h="293692" w="585894">
                <a:moveTo>
                  <a:pt x="0" y="0"/>
                </a:moveTo>
                <a:lnTo>
                  <a:pt x="585894" y="0"/>
                </a:lnTo>
                <a:lnTo>
                  <a:pt x="585894" y="293692"/>
                </a:lnTo>
                <a:lnTo>
                  <a:pt x="0" y="29369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8"/>
          <p:cNvSpPr txBox="1"/>
          <p:nvPr/>
        </p:nvSpPr>
        <p:spPr>
          <a:xfrm>
            <a:off x="2940417" y="3666141"/>
            <a:ext cx="12407166" cy="68897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4000">
                <a:solidFill>
                  <a:srgbClr val="4D4B4B"/>
                </a:solidFill>
                <a:latin typeface="Arial"/>
                <a:ea typeface="Arial"/>
                <a:cs typeface="Arial"/>
                <a:sym typeface="Arial"/>
              </a:rPr>
              <a:t>国境を越え、学生が共に未来を形づくる世界へ</a:t>
            </a:r>
            <a:endParaRPr/>
          </a:p>
        </p:txBody>
      </p:sp>
      <p:sp>
        <p:nvSpPr>
          <p:cNvPr id="205" name="Google Shape;205;p8"/>
          <p:cNvSpPr txBox="1"/>
          <p:nvPr/>
        </p:nvSpPr>
        <p:spPr>
          <a:xfrm>
            <a:off x="1612724" y="4994877"/>
            <a:ext cx="15062553" cy="2228849"/>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lang="en-US" sz="2500">
                <a:solidFill>
                  <a:srgbClr val="4D4B4B"/>
                </a:solidFill>
                <a:latin typeface="Arial"/>
                <a:ea typeface="Arial"/>
                <a:cs typeface="Arial"/>
                <a:sym typeface="Arial"/>
              </a:rPr>
              <a:t>私たちは、国境や文化、専門分野を越えて若者が協働し、</a:t>
            </a:r>
            <a:endParaRPr/>
          </a:p>
          <a:p>
            <a:pPr indent="0" lvl="0" marL="0" marR="0" rtl="0" algn="ctr">
              <a:lnSpc>
                <a:spcPct val="180000"/>
              </a:lnSpc>
              <a:spcBef>
                <a:spcPts val="0"/>
              </a:spcBef>
              <a:spcAft>
                <a:spcPts val="0"/>
              </a:spcAft>
              <a:buNone/>
            </a:pPr>
            <a:r>
              <a:rPr lang="en-US" sz="2500">
                <a:solidFill>
                  <a:srgbClr val="4D4B4B"/>
                </a:solidFill>
                <a:latin typeface="Arial"/>
                <a:ea typeface="Arial"/>
                <a:cs typeface="Arial"/>
                <a:sym typeface="Arial"/>
              </a:rPr>
              <a:t>互いの知見と創造性を活かしながら、</a:t>
            </a:r>
            <a:endParaRPr/>
          </a:p>
          <a:p>
            <a:pPr indent="0" lvl="0" marL="0" marR="0" rtl="0" algn="ctr">
              <a:lnSpc>
                <a:spcPct val="180000"/>
              </a:lnSpc>
              <a:spcBef>
                <a:spcPts val="0"/>
              </a:spcBef>
              <a:spcAft>
                <a:spcPts val="0"/>
              </a:spcAft>
              <a:buNone/>
            </a:pPr>
            <a:r>
              <a:rPr lang="en-US" sz="2500">
                <a:solidFill>
                  <a:srgbClr val="4D4B4B"/>
                </a:solidFill>
                <a:latin typeface="Arial"/>
                <a:ea typeface="Arial"/>
                <a:cs typeface="Arial"/>
                <a:sym typeface="Arial"/>
              </a:rPr>
              <a:t>より平和で持続可能な社会を築いていく未来を目指しています。</a:t>
            </a:r>
            <a:endParaRPr/>
          </a:p>
          <a:p>
            <a:pPr indent="0" lvl="0" marL="0" marR="0" rtl="0" algn="ctr">
              <a:lnSpc>
                <a:spcPct val="180000"/>
              </a:lnSpc>
              <a:spcBef>
                <a:spcPts val="0"/>
              </a:spcBef>
              <a:spcAft>
                <a:spcPts val="0"/>
              </a:spcAft>
              <a:buNone/>
            </a:pPr>
            <a:r>
              <a:rPr lang="en-US" sz="2500">
                <a:solidFill>
                  <a:srgbClr val="4D4B4B"/>
                </a:solidFill>
                <a:latin typeface="Arial"/>
                <a:ea typeface="Arial"/>
                <a:cs typeface="Arial"/>
                <a:sym typeface="Arial"/>
              </a:rPr>
              <a:t>国際学生会議は、その第一歩をつくる場です。</a:t>
            </a:r>
            <a:endParaRPr/>
          </a:p>
        </p:txBody>
      </p:sp>
      <p:sp>
        <p:nvSpPr>
          <p:cNvPr id="206" name="Google Shape;206;p8"/>
          <p:cNvSpPr txBox="1"/>
          <p:nvPr/>
        </p:nvSpPr>
        <p:spPr>
          <a:xfrm>
            <a:off x="1679661" y="515940"/>
            <a:ext cx="9400993" cy="86359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5000">
                <a:solidFill>
                  <a:srgbClr val="4D4B4B"/>
                </a:solidFill>
                <a:latin typeface="Arial"/>
                <a:ea typeface="Arial"/>
                <a:cs typeface="Arial"/>
                <a:sym typeface="Arial"/>
              </a:rPr>
              <a:t>ビジョン</a:t>
            </a:r>
            <a:endParaRPr/>
          </a:p>
        </p:txBody>
      </p:sp>
      <p:sp>
        <p:nvSpPr>
          <p:cNvPr id="207" name="Google Shape;207;p8"/>
          <p:cNvSpPr txBox="1"/>
          <p:nvPr/>
        </p:nvSpPr>
        <p:spPr>
          <a:xfrm>
            <a:off x="7813324" y="2454881"/>
            <a:ext cx="2661352" cy="52387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a:solidFill>
                  <a:srgbClr val="4D4B4B"/>
                </a:solidFill>
                <a:latin typeface="Arial"/>
                <a:ea typeface="Arial"/>
                <a:cs typeface="Arial"/>
                <a:sym typeface="Arial"/>
              </a:rPr>
              <a:t>Vision</a:t>
            </a:r>
            <a:endParaRPr/>
          </a:p>
        </p:txBody>
      </p:sp>
      <p:sp>
        <p:nvSpPr>
          <p:cNvPr id="208" name="Google Shape;208;p8"/>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8"/>
          <p:cNvSpPr/>
          <p:nvPr/>
        </p:nvSpPr>
        <p:spPr>
          <a:xfrm>
            <a:off x="-489685" y="9818882"/>
            <a:ext cx="19200041" cy="593456"/>
          </a:xfrm>
          <a:custGeom>
            <a:rect b="b" l="l" r="r" t="t"/>
            <a:pathLst>
              <a:path extrusionOk="0" h="593456" w="19200041">
                <a:moveTo>
                  <a:pt x="0" y="0"/>
                </a:moveTo>
                <a:lnTo>
                  <a:pt x="19200041" y="0"/>
                </a:lnTo>
                <a:lnTo>
                  <a:pt x="19200041" y="593456"/>
                </a:lnTo>
                <a:lnTo>
                  <a:pt x="0" y="59345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4F4"/>
        </a:solidFill>
      </p:bgPr>
    </p:bg>
    <p:spTree>
      <p:nvGrpSpPr>
        <p:cNvPr id="213" name="Shape 213"/>
        <p:cNvGrpSpPr/>
        <p:nvPr/>
      </p:nvGrpSpPr>
      <p:grpSpPr>
        <a:xfrm>
          <a:off x="0" y="0"/>
          <a:ext cx="0" cy="0"/>
          <a:chOff x="0" y="0"/>
          <a:chExt cx="0" cy="0"/>
        </a:xfrm>
      </p:grpSpPr>
      <p:sp>
        <p:nvSpPr>
          <p:cNvPr id="214" name="Google Shape;214;p9"/>
          <p:cNvSpPr txBox="1"/>
          <p:nvPr/>
        </p:nvSpPr>
        <p:spPr>
          <a:xfrm>
            <a:off x="8040507" y="3931900"/>
            <a:ext cx="9142593" cy="1009651"/>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en-US" sz="5999">
                <a:solidFill>
                  <a:srgbClr val="4D4B4B"/>
                </a:solidFill>
                <a:latin typeface="Arial"/>
                <a:ea typeface="Arial"/>
                <a:cs typeface="Arial"/>
                <a:sym typeface="Arial"/>
              </a:rPr>
              <a:t>活動概要</a:t>
            </a:r>
            <a:endParaRPr/>
          </a:p>
        </p:txBody>
      </p:sp>
      <p:sp>
        <p:nvSpPr>
          <p:cNvPr id="215" name="Google Shape;215;p9"/>
          <p:cNvSpPr txBox="1"/>
          <p:nvPr/>
        </p:nvSpPr>
        <p:spPr>
          <a:xfrm>
            <a:off x="1106758" y="3405982"/>
            <a:ext cx="5283701" cy="25717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15000">
                <a:solidFill>
                  <a:srgbClr val="3C3333"/>
                </a:solidFill>
                <a:latin typeface="Arial"/>
                <a:ea typeface="Arial"/>
                <a:cs typeface="Arial"/>
                <a:sym typeface="Arial"/>
              </a:rPr>
              <a:t>03</a:t>
            </a:r>
            <a:endParaRPr/>
          </a:p>
        </p:txBody>
      </p:sp>
      <p:sp>
        <p:nvSpPr>
          <p:cNvPr id="216" name="Google Shape;216;p9"/>
          <p:cNvSpPr txBox="1"/>
          <p:nvPr/>
        </p:nvSpPr>
        <p:spPr>
          <a:xfrm>
            <a:off x="8072528" y="5045413"/>
            <a:ext cx="9078551" cy="587376"/>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lang="en-US" sz="3499">
                <a:solidFill>
                  <a:srgbClr val="4D4B4B"/>
                </a:solidFill>
                <a:latin typeface="Arial"/>
                <a:ea typeface="Arial"/>
                <a:cs typeface="Arial"/>
                <a:sym typeface="Arial"/>
              </a:rPr>
              <a:t>Program Overview</a:t>
            </a:r>
            <a:endParaRPr/>
          </a:p>
        </p:txBody>
      </p:sp>
      <p:cxnSp>
        <p:nvCxnSpPr>
          <p:cNvPr id="217" name="Google Shape;217;p9"/>
          <p:cNvCxnSpPr/>
          <p:nvPr/>
        </p:nvCxnSpPr>
        <p:spPr>
          <a:xfrm rot="10800000">
            <a:off x="6390458" y="3652837"/>
            <a:ext cx="0" cy="2981325"/>
          </a:xfrm>
          <a:prstGeom prst="straightConnector1">
            <a:avLst/>
          </a:prstGeom>
          <a:noFill/>
          <a:ln cap="flat" cmpd="sng" w="19050">
            <a:solidFill>
              <a:srgbClr val="3C3333"/>
            </a:solidFill>
            <a:prstDash val="solid"/>
            <a:round/>
            <a:headEnd len="sm" w="sm" type="none"/>
            <a:tailEnd len="sm" w="sm" type="none"/>
          </a:ln>
        </p:spPr>
      </p:cxnSp>
      <p:sp>
        <p:nvSpPr>
          <p:cNvPr id="218" name="Google Shape;218;p9"/>
          <p:cNvSpPr/>
          <p:nvPr/>
        </p:nvSpPr>
        <p:spPr>
          <a:xfrm>
            <a:off x="17068781" y="398030"/>
            <a:ext cx="778851" cy="778851"/>
          </a:xfrm>
          <a:custGeom>
            <a:rect b="b" l="l" r="r" t="t"/>
            <a:pathLst>
              <a:path extrusionOk="0" h="778851" w="778851">
                <a:moveTo>
                  <a:pt x="0" y="0"/>
                </a:moveTo>
                <a:lnTo>
                  <a:pt x="778851" y="0"/>
                </a:lnTo>
                <a:lnTo>
                  <a:pt x="778851" y="778851"/>
                </a:lnTo>
                <a:lnTo>
                  <a:pt x="0" y="7788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阿部咲月</dc:creator>
</cp:coreProperties>
</file>